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Bold" charset="1" panose="00000800000000000000"/>
      <p:regular r:id="rId21"/>
    </p:embeddedFont>
    <p:embeddedFont>
      <p:font typeface="Canva Sans" charset="1" panose="020B0503030501040103"/>
      <p:regular r:id="rId22"/>
    </p:embeddedFont>
    <p:embeddedFont>
      <p:font typeface="Montserrat" charset="1" panose="000005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Light" charset="1" panose="00000400000000000000"/>
      <p:regular r:id="rId25"/>
    </p:embeddedFont>
    <p:embeddedFont>
      <p:font typeface="Quattrocento" charset="1" panose="02020502030000000404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60.jpeg" Type="http://schemas.openxmlformats.org/officeDocument/2006/relationships/image"/><Relationship Id="rId4" Target="../media/image61.jpeg" Type="http://schemas.openxmlformats.org/officeDocument/2006/relationships/image"/><Relationship Id="rId5" Target="../media/image6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6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6.pn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2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62015">
            <a:off x="11093164" y="2891967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2416">
            <a:off x="-4905858" y="4785394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7" y="0"/>
                </a:lnTo>
                <a:lnTo>
                  <a:pt x="13034897" y="6446039"/>
                </a:lnTo>
                <a:lnTo>
                  <a:pt x="0" y="6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73200" y="-317438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21428">
            <a:off x="-5966101" y="-3688390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20725" y="-3011973"/>
            <a:ext cx="14097816" cy="8229600"/>
          </a:xfrm>
          <a:custGeom>
            <a:avLst/>
            <a:gdLst/>
            <a:ahLst/>
            <a:cxnLst/>
            <a:rect r="r" b="b" t="t" l="l"/>
            <a:pathLst>
              <a:path h="8229600" w="14097816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9657" y="3376812"/>
            <a:ext cx="12749613" cy="184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87"/>
              </a:lnSpc>
            </a:pPr>
            <a:r>
              <a:rPr lang="en-US" b="true" sz="10776" spc="42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SHAKTI KAVACH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8416" y="5670458"/>
            <a:ext cx="6928530" cy="85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b="true" sz="2497" spc="9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IOT-POWERED SMART WEARABLE </a:t>
            </a:r>
          </a:p>
          <a:p>
            <a:pPr algn="ctr">
              <a:lnSpc>
                <a:spcPts val="3496"/>
              </a:lnSpc>
            </a:pPr>
            <a:r>
              <a:rPr lang="en-US" b="true" sz="2497" spc="9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WOMEN’S SAFETY </a:t>
            </a:r>
          </a:p>
        </p:txBody>
      </p:sp>
      <p:sp>
        <p:nvSpPr>
          <p:cNvPr name="AutoShape 9" id="9"/>
          <p:cNvSpPr/>
          <p:nvPr/>
        </p:nvSpPr>
        <p:spPr>
          <a:xfrm>
            <a:off x="5380784" y="6717070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380784" y="5512902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659268" y="2418541"/>
            <a:ext cx="8969463" cy="66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6"/>
              </a:lnSpc>
            </a:pPr>
            <a:r>
              <a:rPr lang="en-US" b="true" sz="3897" spc="1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CIRCUIT 25 PRESENTS,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1390" y="6955195"/>
            <a:ext cx="4462582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Members:-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Kalash Bheda (Team Leader)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Heet Bharadwa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Arnav Bhandari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Jason Dsouza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Param Shah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051" y="1692246"/>
            <a:ext cx="4589193" cy="5273524"/>
          </a:xfrm>
          <a:custGeom>
            <a:avLst/>
            <a:gdLst/>
            <a:ahLst/>
            <a:cxnLst/>
            <a:rect r="r" b="b" t="t" l="l"/>
            <a:pathLst>
              <a:path h="5273524" w="4589193">
                <a:moveTo>
                  <a:pt x="0" y="0"/>
                </a:moveTo>
                <a:lnTo>
                  <a:pt x="4589193" y="0"/>
                </a:lnTo>
                <a:lnTo>
                  <a:pt x="4589193" y="5273524"/>
                </a:lnTo>
                <a:lnTo>
                  <a:pt x="0" y="5273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667" t="-45471" r="-137711" b="-186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0244" y="1692246"/>
            <a:ext cx="4768480" cy="5273524"/>
          </a:xfrm>
          <a:custGeom>
            <a:avLst/>
            <a:gdLst/>
            <a:ahLst/>
            <a:cxnLst/>
            <a:rect r="r" b="b" t="t" l="l"/>
            <a:pathLst>
              <a:path h="5273524" w="4768480">
                <a:moveTo>
                  <a:pt x="0" y="0"/>
                </a:moveTo>
                <a:lnTo>
                  <a:pt x="4768479" y="0"/>
                </a:lnTo>
                <a:lnTo>
                  <a:pt x="4768479" y="5273524"/>
                </a:lnTo>
                <a:lnTo>
                  <a:pt x="0" y="5273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705" t="-44621" r="-132064" b="-195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57947" y="1156419"/>
            <a:ext cx="5209628" cy="3911259"/>
          </a:xfrm>
          <a:custGeom>
            <a:avLst/>
            <a:gdLst/>
            <a:ahLst/>
            <a:cxnLst/>
            <a:rect r="r" b="b" t="t" l="l"/>
            <a:pathLst>
              <a:path h="3911259" w="5209628">
                <a:moveTo>
                  <a:pt x="0" y="0"/>
                </a:moveTo>
                <a:lnTo>
                  <a:pt x="5209628" y="0"/>
                </a:lnTo>
                <a:lnTo>
                  <a:pt x="5209628" y="3911259"/>
                </a:lnTo>
                <a:lnTo>
                  <a:pt x="0" y="391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858" t="-21178" r="-52137" b="-151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57947" y="5143500"/>
            <a:ext cx="5319101" cy="4034679"/>
          </a:xfrm>
          <a:custGeom>
            <a:avLst/>
            <a:gdLst/>
            <a:ahLst/>
            <a:cxnLst/>
            <a:rect r="r" b="b" t="t" l="l"/>
            <a:pathLst>
              <a:path h="4034679" w="5319101">
                <a:moveTo>
                  <a:pt x="0" y="0"/>
                </a:moveTo>
                <a:lnTo>
                  <a:pt x="5319101" y="0"/>
                </a:lnTo>
                <a:lnTo>
                  <a:pt x="5319101" y="4034679"/>
                </a:lnTo>
                <a:lnTo>
                  <a:pt x="0" y="4034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896" t="-20535" r="-64418" b="-139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9541" y="269324"/>
            <a:ext cx="41430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A92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PCB Design:-</a:t>
            </a:r>
          </a:p>
        </p:txBody>
      </p:sp>
      <p:sp>
        <p:nvSpPr>
          <p:cNvPr name="AutoShape 7" id="7"/>
          <p:cNvSpPr/>
          <p:nvPr/>
        </p:nvSpPr>
        <p:spPr>
          <a:xfrm>
            <a:off x="10643547" y="467248"/>
            <a:ext cx="0" cy="93525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229760" y="7055453"/>
            <a:ext cx="312955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 Copper view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30894" y="7055453"/>
            <a:ext cx="302668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 Copper view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57947" y="269324"/>
            <a:ext cx="36812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A92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3D Model :-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2333" y="1754425"/>
            <a:ext cx="13243334" cy="7827485"/>
          </a:xfrm>
          <a:custGeom>
            <a:avLst/>
            <a:gdLst/>
            <a:ahLst/>
            <a:cxnLst/>
            <a:rect r="r" b="b" t="t" l="l"/>
            <a:pathLst>
              <a:path h="7827485" w="13243334">
                <a:moveTo>
                  <a:pt x="0" y="0"/>
                </a:moveTo>
                <a:lnTo>
                  <a:pt x="13243334" y="0"/>
                </a:lnTo>
                <a:lnTo>
                  <a:pt x="13243334" y="7827485"/>
                </a:lnTo>
                <a:lnTo>
                  <a:pt x="0" y="782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1828" y="674791"/>
            <a:ext cx="110643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EA92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BLOCK DIAGRAM / FLOWCHART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42036">
            <a:off x="-6107446" y="-10995115"/>
            <a:ext cx="13697370" cy="13052037"/>
          </a:xfrm>
          <a:custGeom>
            <a:avLst/>
            <a:gdLst/>
            <a:ahLst/>
            <a:cxnLst/>
            <a:rect r="r" b="b" t="t" l="l"/>
            <a:pathLst>
              <a:path h="13052037" w="13697370">
                <a:moveTo>
                  <a:pt x="0" y="0"/>
                </a:moveTo>
                <a:lnTo>
                  <a:pt x="13697370" y="0"/>
                </a:lnTo>
                <a:lnTo>
                  <a:pt x="13697370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6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78610" y="-1588578"/>
            <a:ext cx="6726874" cy="5902832"/>
          </a:xfrm>
          <a:custGeom>
            <a:avLst/>
            <a:gdLst/>
            <a:ahLst/>
            <a:cxnLst/>
            <a:rect r="r" b="b" t="t" l="l"/>
            <a:pathLst>
              <a:path h="5902832" w="6726874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21631" y="6572532"/>
            <a:ext cx="8088313" cy="7367105"/>
          </a:xfrm>
          <a:custGeom>
            <a:avLst/>
            <a:gdLst/>
            <a:ahLst/>
            <a:cxnLst/>
            <a:rect r="r" b="b" t="t" l="l"/>
            <a:pathLst>
              <a:path h="7367105" w="8088313">
                <a:moveTo>
                  <a:pt x="0" y="0"/>
                </a:moveTo>
                <a:lnTo>
                  <a:pt x="8088313" y="0"/>
                </a:lnTo>
                <a:lnTo>
                  <a:pt x="8088313" y="7367105"/>
                </a:lnTo>
                <a:lnTo>
                  <a:pt x="0" y="7367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7683601" y="1518328"/>
            <a:ext cx="245344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12001" y="2645260"/>
            <a:ext cx="3856294" cy="1164082"/>
            <a:chOff x="0" y="0"/>
            <a:chExt cx="5141725" cy="15521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1725" cy="1552109"/>
            </a:xfrm>
            <a:custGeom>
              <a:avLst/>
              <a:gdLst/>
              <a:ahLst/>
              <a:cxnLst/>
              <a:rect r="r" b="b" t="t" l="l"/>
              <a:pathLst>
                <a:path h="1552109" w="5141725">
                  <a:moveTo>
                    <a:pt x="0" y="0"/>
                  </a:moveTo>
                  <a:lnTo>
                    <a:pt x="5141725" y="0"/>
                  </a:lnTo>
                  <a:lnTo>
                    <a:pt x="5141725" y="1552109"/>
                  </a:lnTo>
                  <a:lnTo>
                    <a:pt x="0" y="1552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0"/>
              <a:ext cx="5141725" cy="14568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sz="6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9%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90847" y="3549786"/>
            <a:ext cx="2698475" cy="399009"/>
            <a:chOff x="0" y="0"/>
            <a:chExt cx="3597966" cy="5320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97966" cy="532012"/>
            </a:xfrm>
            <a:custGeom>
              <a:avLst/>
              <a:gdLst/>
              <a:ahLst/>
              <a:cxnLst/>
              <a:rect r="r" b="b" t="t" l="l"/>
              <a:pathLst>
                <a:path h="532012" w="3597966">
                  <a:moveTo>
                    <a:pt x="0" y="0"/>
                  </a:moveTo>
                  <a:lnTo>
                    <a:pt x="3597966" y="0"/>
                  </a:lnTo>
                  <a:lnTo>
                    <a:pt x="3597966" y="532012"/>
                  </a:lnTo>
                  <a:lnTo>
                    <a:pt x="0" y="532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597966" cy="5510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875"/>
                </a:lnSpc>
              </a:pPr>
              <a:r>
                <a:rPr lang="en-US" sz="15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Market Growth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38494" y="3809342"/>
            <a:ext cx="2729800" cy="767163"/>
            <a:chOff x="0" y="0"/>
            <a:chExt cx="4117983" cy="11572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17984" cy="1157288"/>
            </a:xfrm>
            <a:custGeom>
              <a:avLst/>
              <a:gdLst/>
              <a:ahLst/>
              <a:cxnLst/>
              <a:rect r="r" b="b" t="t" l="l"/>
              <a:pathLst>
                <a:path h="1157288" w="4117984">
                  <a:moveTo>
                    <a:pt x="0" y="0"/>
                  </a:moveTo>
                  <a:lnTo>
                    <a:pt x="4117984" y="0"/>
                  </a:lnTo>
                  <a:lnTo>
                    <a:pt x="4117984" y="1157288"/>
                  </a:lnTo>
                  <a:lnTo>
                    <a:pt x="0" y="1157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4117983" cy="12334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39"/>
                </a:lnSpc>
              </a:pPr>
              <a:r>
                <a:rPr lang="en-US" sz="172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</a:t>
              </a:r>
              <a:r>
                <a:rPr lang="en-US" sz="172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ojected to reach $3.9 by 2030 (CAGR: 9%)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787061" y="2735843"/>
            <a:ext cx="2554866" cy="895350"/>
            <a:chOff x="0" y="0"/>
            <a:chExt cx="3406488" cy="1193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06489" cy="1193800"/>
            </a:xfrm>
            <a:custGeom>
              <a:avLst/>
              <a:gdLst/>
              <a:ahLst/>
              <a:cxnLst/>
              <a:rect r="r" b="b" t="t" l="l"/>
              <a:pathLst>
                <a:path h="1193800" w="3406489">
                  <a:moveTo>
                    <a:pt x="0" y="0"/>
                  </a:moveTo>
                  <a:lnTo>
                    <a:pt x="3406489" y="0"/>
                  </a:lnTo>
                  <a:lnTo>
                    <a:pt x="3406489" y="1193800"/>
                  </a:lnTo>
                  <a:lnTo>
                    <a:pt x="0" y="1193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85725"/>
              <a:ext cx="3406488" cy="1108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100"/>
                </a:lnSpc>
              </a:pPr>
              <a:r>
                <a:rPr lang="en-US" sz="51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$1.9B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28937" y="3493713"/>
            <a:ext cx="2812991" cy="433102"/>
            <a:chOff x="0" y="0"/>
            <a:chExt cx="3750654" cy="5774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50654" cy="577469"/>
            </a:xfrm>
            <a:custGeom>
              <a:avLst/>
              <a:gdLst/>
              <a:ahLst/>
              <a:cxnLst/>
              <a:rect r="r" b="b" t="t" l="l"/>
              <a:pathLst>
                <a:path h="577469" w="3750654">
                  <a:moveTo>
                    <a:pt x="0" y="0"/>
                  </a:moveTo>
                  <a:lnTo>
                    <a:pt x="3750654" y="0"/>
                  </a:lnTo>
                  <a:lnTo>
                    <a:pt x="3750654" y="577469"/>
                  </a:lnTo>
                  <a:lnTo>
                    <a:pt x="0" y="577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750654" cy="5965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875"/>
                </a:lnSpc>
              </a:pPr>
              <a:r>
                <a:rPr lang="en-US" sz="15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Estimated Revenue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939142" y="3890748"/>
            <a:ext cx="3182222" cy="721824"/>
            <a:chOff x="0" y="0"/>
            <a:chExt cx="6104227" cy="13846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04227" cy="1384624"/>
            </a:xfrm>
            <a:custGeom>
              <a:avLst/>
              <a:gdLst/>
              <a:ahLst/>
              <a:cxnLst/>
              <a:rect r="r" b="b" t="t" l="l"/>
              <a:pathLst>
                <a:path h="1384624" w="6104227">
                  <a:moveTo>
                    <a:pt x="0" y="0"/>
                  </a:moveTo>
                  <a:lnTo>
                    <a:pt x="6104227" y="0"/>
                  </a:lnTo>
                  <a:lnTo>
                    <a:pt x="6104227" y="1384624"/>
                  </a:lnTo>
                  <a:lnTo>
                    <a:pt x="0" y="13846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6104227" cy="14608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250" indent="-164625" lvl="1">
                <a:lnSpc>
                  <a:spcPts val="2421"/>
                </a:lnSpc>
                <a:buFont typeface="Arial"/>
                <a:buChar char="•"/>
              </a:pPr>
              <a:r>
                <a:rPr lang="en-US" sz="152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Global Wear</a:t>
              </a:r>
              <a:r>
                <a:rPr lang="en-US" sz="152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able Safety Devices Market: $1.9B (2024)</a:t>
              </a:r>
            </a:p>
            <a:p>
              <a:pPr algn="l">
                <a:lnSpc>
                  <a:spcPts val="123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679941" y="2037247"/>
            <a:ext cx="7238375" cy="7011981"/>
          </a:xfrm>
          <a:custGeom>
            <a:avLst/>
            <a:gdLst/>
            <a:ahLst/>
            <a:cxnLst/>
            <a:rect r="r" b="b" t="t" l="l"/>
            <a:pathLst>
              <a:path h="7011981" w="7238375">
                <a:moveTo>
                  <a:pt x="0" y="0"/>
                </a:moveTo>
                <a:lnTo>
                  <a:pt x="7238375" y="0"/>
                </a:lnTo>
                <a:lnTo>
                  <a:pt x="7238375" y="7011981"/>
                </a:lnTo>
                <a:lnTo>
                  <a:pt x="0" y="7011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9" t="0" r="-67554" b="-52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47467" y="671817"/>
            <a:ext cx="15792365" cy="67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4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OPPORTUNITY &amp; COMPETITOR ANALYSIS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22499" y="5266754"/>
            <a:ext cx="7056239" cy="10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🏢 Existing Competitors:</a:t>
            </a:r>
          </a:p>
          <a:p>
            <a:pPr algn="ctr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SafetiPin,</a:t>
            </a: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Leaf Wearables (Safer), MySafetipin, Revolar</a:t>
            </a:r>
          </a:p>
          <a:p>
            <a:pPr algn="ctr" marL="431817" indent="-215908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Limited functionality – mainly GPS tracking &amp; alerting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22499" y="2027722"/>
            <a:ext cx="2133005" cy="36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📊</a:t>
            </a:r>
            <a:r>
              <a:rPr lang="en-US" sz="2375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 Market Size: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22499" y="7457371"/>
            <a:ext cx="7991594" cy="741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💥 Our Edge:</a:t>
            </a:r>
          </a:p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Self-Defense + Health Monitoring + AI Wellness Integration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20800">
            <a:off x="13258698" y="4790087"/>
            <a:ext cx="7017480" cy="6839119"/>
          </a:xfrm>
          <a:custGeom>
            <a:avLst/>
            <a:gdLst/>
            <a:ahLst/>
            <a:cxnLst/>
            <a:rect r="r" b="b" t="t" l="l"/>
            <a:pathLst>
              <a:path h="6839119" w="7017480">
                <a:moveTo>
                  <a:pt x="0" y="0"/>
                </a:moveTo>
                <a:lnTo>
                  <a:pt x="7017480" y="0"/>
                </a:lnTo>
                <a:lnTo>
                  <a:pt x="7017480" y="6839119"/>
                </a:lnTo>
                <a:lnTo>
                  <a:pt x="0" y="6839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3054" y="961709"/>
            <a:ext cx="14836772" cy="73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VISION AND IMPACT: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689336">
            <a:off x="14623099" y="4888745"/>
            <a:ext cx="7179402" cy="6543484"/>
          </a:xfrm>
          <a:custGeom>
            <a:avLst/>
            <a:gdLst/>
            <a:ahLst/>
            <a:cxnLst/>
            <a:rect r="r" b="b" t="t" l="l"/>
            <a:pathLst>
              <a:path h="6543484" w="7179402">
                <a:moveTo>
                  <a:pt x="0" y="0"/>
                </a:moveTo>
                <a:lnTo>
                  <a:pt x="7179402" y="0"/>
                </a:lnTo>
                <a:lnTo>
                  <a:pt x="7179402" y="6543484"/>
                </a:lnTo>
                <a:lnTo>
                  <a:pt x="0" y="6543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6408" b="-549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620375">
            <a:off x="-3842498" y="-1477002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795224" y="2379781"/>
            <a:ext cx="5356844" cy="3146633"/>
            <a:chOff x="0" y="0"/>
            <a:chExt cx="6024363" cy="35387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24372" cy="3538728"/>
            </a:xfrm>
            <a:custGeom>
              <a:avLst/>
              <a:gdLst/>
              <a:ahLst/>
              <a:cxnLst/>
              <a:rect r="r" b="b" t="t" l="l"/>
              <a:pathLst>
                <a:path h="3538728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3478911"/>
                  </a:lnTo>
                  <a:cubicBezTo>
                    <a:pt x="6024372" y="3511931"/>
                    <a:pt x="5997575" y="3538728"/>
                    <a:pt x="5964555" y="3538728"/>
                  </a:cubicBezTo>
                  <a:lnTo>
                    <a:pt x="59817" y="3538728"/>
                  </a:lnTo>
                  <a:cubicBezTo>
                    <a:pt x="26797" y="3538728"/>
                    <a:pt x="0" y="3511931"/>
                    <a:pt x="0" y="3478911"/>
                  </a:cubicBezTo>
                  <a:close/>
                </a:path>
              </a:pathLst>
            </a:custGeom>
            <a:solidFill>
              <a:srgbClr val="19053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149887" y="2734446"/>
            <a:ext cx="4173571" cy="521586"/>
            <a:chOff x="0" y="0"/>
            <a:chExt cx="4693642" cy="5865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Empowering Women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49887" y="3468830"/>
            <a:ext cx="4647515" cy="1702918"/>
            <a:chOff x="0" y="0"/>
            <a:chExt cx="5226645" cy="19151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26645" cy="1915120"/>
            </a:xfrm>
            <a:custGeom>
              <a:avLst/>
              <a:gdLst/>
              <a:ahLst/>
              <a:cxnLst/>
              <a:rect r="r" b="b" t="t" l="l"/>
              <a:pathLst>
                <a:path h="1915120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522664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Empowering women through innovative technology solutions.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06733" y="2379781"/>
            <a:ext cx="5356844" cy="3146633"/>
            <a:chOff x="0" y="0"/>
            <a:chExt cx="6024363" cy="35387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24372" cy="3538728"/>
            </a:xfrm>
            <a:custGeom>
              <a:avLst/>
              <a:gdLst/>
              <a:ahLst/>
              <a:cxnLst/>
              <a:rect r="r" b="b" t="t" l="l"/>
              <a:pathLst>
                <a:path h="3538728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3478911"/>
                  </a:lnTo>
                  <a:cubicBezTo>
                    <a:pt x="6024372" y="3511931"/>
                    <a:pt x="5997575" y="3538728"/>
                    <a:pt x="5964555" y="3538728"/>
                  </a:cubicBezTo>
                  <a:lnTo>
                    <a:pt x="59817" y="3538728"/>
                  </a:lnTo>
                  <a:cubicBezTo>
                    <a:pt x="26797" y="3538728"/>
                    <a:pt x="0" y="3511931"/>
                    <a:pt x="0" y="3478911"/>
                  </a:cubicBezTo>
                  <a:close/>
                </a:path>
              </a:pathLst>
            </a:custGeom>
            <a:solidFill>
              <a:srgbClr val="19053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861396" y="2734446"/>
            <a:ext cx="4173571" cy="521586"/>
            <a:chOff x="0" y="0"/>
            <a:chExt cx="4693642" cy="5865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Creating Safety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61396" y="3468830"/>
            <a:ext cx="4647515" cy="1702918"/>
            <a:chOff x="0" y="0"/>
            <a:chExt cx="5226645" cy="19151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226645" cy="1915120"/>
            </a:xfrm>
            <a:custGeom>
              <a:avLst/>
              <a:gdLst/>
              <a:ahLst/>
              <a:cxnLst/>
              <a:rect r="r" b="b" t="t" l="l"/>
              <a:pathLst>
                <a:path h="1915120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522664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Creating a safer environment for women in urban and rural settings.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95224" y="5762381"/>
            <a:ext cx="11068354" cy="2011353"/>
            <a:chOff x="0" y="0"/>
            <a:chExt cx="12447588" cy="22619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47524" cy="2261997"/>
            </a:xfrm>
            <a:custGeom>
              <a:avLst/>
              <a:gdLst/>
              <a:ahLst/>
              <a:cxnLst/>
              <a:rect r="r" b="b" t="t" l="l"/>
              <a:pathLst>
                <a:path h="2261997" w="1244752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2202180"/>
                  </a:lnTo>
                  <a:cubicBezTo>
                    <a:pt x="12447524" y="2235200"/>
                    <a:pt x="12420727" y="2261997"/>
                    <a:pt x="12387707" y="2261997"/>
                  </a:cubicBezTo>
                  <a:lnTo>
                    <a:pt x="59817" y="2261997"/>
                  </a:lnTo>
                  <a:cubicBezTo>
                    <a:pt x="26797" y="2261997"/>
                    <a:pt x="0" y="2235200"/>
                    <a:pt x="0" y="2202180"/>
                  </a:cubicBezTo>
                  <a:close/>
                </a:path>
              </a:pathLst>
            </a:custGeom>
            <a:solidFill>
              <a:srgbClr val="19053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4970429" y="5995815"/>
            <a:ext cx="4173571" cy="521586"/>
            <a:chOff x="0" y="0"/>
            <a:chExt cx="4693642" cy="5865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4693642" cy="605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Expanding Solutions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760622" y="6517402"/>
            <a:ext cx="6782891" cy="810814"/>
            <a:chOff x="0" y="0"/>
            <a:chExt cx="7628111" cy="91185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28110" cy="911851"/>
            </a:xfrm>
            <a:custGeom>
              <a:avLst/>
              <a:gdLst/>
              <a:ahLst/>
              <a:cxnLst/>
              <a:rect r="r" b="b" t="t" l="l"/>
              <a:pathLst>
                <a:path h="911851" w="7628110">
                  <a:moveTo>
                    <a:pt x="0" y="0"/>
                  </a:moveTo>
                  <a:lnTo>
                    <a:pt x="7628110" y="0"/>
                  </a:lnTo>
                  <a:lnTo>
                    <a:pt x="7628110" y="911851"/>
                  </a:lnTo>
                  <a:lnTo>
                    <a:pt x="0" y="9118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7628111" cy="100710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Continuously expanding personal safety offerings.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947021" y="8123021"/>
            <a:ext cx="11068354" cy="1135279"/>
            <a:chOff x="0" y="0"/>
            <a:chExt cx="12447588" cy="127674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447588" cy="1276747"/>
            </a:xfrm>
            <a:custGeom>
              <a:avLst/>
              <a:gdLst/>
              <a:ahLst/>
              <a:cxnLst/>
              <a:rect r="r" b="b" t="t" l="l"/>
              <a:pathLst>
                <a:path h="1276747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12447588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Our vision is to create a world where women feel safe and empowered, with SHAKTI KAVACH leading the way.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69527">
            <a:off x="13777439" y="3645056"/>
            <a:ext cx="10151296" cy="5020035"/>
          </a:xfrm>
          <a:custGeom>
            <a:avLst/>
            <a:gdLst/>
            <a:ahLst/>
            <a:cxnLst/>
            <a:rect r="r" b="b" t="t" l="l"/>
            <a:pathLst>
              <a:path h="5020035" w="10151296">
                <a:moveTo>
                  <a:pt x="0" y="0"/>
                </a:moveTo>
                <a:lnTo>
                  <a:pt x="10151296" y="0"/>
                </a:lnTo>
                <a:lnTo>
                  <a:pt x="10151296" y="5020035"/>
                </a:lnTo>
                <a:lnTo>
                  <a:pt x="0" y="50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37769">
            <a:off x="-5508075" y="4288992"/>
            <a:ext cx="10908441" cy="5394460"/>
          </a:xfrm>
          <a:custGeom>
            <a:avLst/>
            <a:gdLst/>
            <a:ahLst/>
            <a:cxnLst/>
            <a:rect r="r" b="b" t="t" l="l"/>
            <a:pathLst>
              <a:path h="5394460" w="10908441">
                <a:moveTo>
                  <a:pt x="0" y="0"/>
                </a:moveTo>
                <a:lnTo>
                  <a:pt x="10908441" y="0"/>
                </a:lnTo>
                <a:lnTo>
                  <a:pt x="10908441" y="5394459"/>
                </a:lnTo>
                <a:lnTo>
                  <a:pt x="0" y="539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4471" y="-2981378"/>
            <a:ext cx="6409034" cy="6409034"/>
          </a:xfrm>
          <a:custGeom>
            <a:avLst/>
            <a:gdLst/>
            <a:ahLst/>
            <a:cxnLst/>
            <a:rect r="r" b="b" t="t" l="l"/>
            <a:pathLst>
              <a:path h="6409034" w="6409034">
                <a:moveTo>
                  <a:pt x="0" y="0"/>
                </a:moveTo>
                <a:lnTo>
                  <a:pt x="6409035" y="0"/>
                </a:lnTo>
                <a:lnTo>
                  <a:pt x="6409035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6076">
            <a:off x="-5266249" y="-3327390"/>
            <a:ext cx="8829691" cy="9934955"/>
          </a:xfrm>
          <a:custGeom>
            <a:avLst/>
            <a:gdLst/>
            <a:ahLst/>
            <a:cxnLst/>
            <a:rect r="r" b="b" t="t" l="l"/>
            <a:pathLst>
              <a:path h="9934955" w="8829691">
                <a:moveTo>
                  <a:pt x="0" y="0"/>
                </a:moveTo>
                <a:lnTo>
                  <a:pt x="8829692" y="0"/>
                </a:lnTo>
                <a:lnTo>
                  <a:pt x="8829692" y="9934955"/>
                </a:lnTo>
                <a:lnTo>
                  <a:pt x="0" y="993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2981378"/>
            <a:ext cx="10979074" cy="6409034"/>
          </a:xfrm>
          <a:custGeom>
            <a:avLst/>
            <a:gdLst/>
            <a:ahLst/>
            <a:cxnLst/>
            <a:rect r="r" b="b" t="t" l="l"/>
            <a:pathLst>
              <a:path h="6409034" w="10979074">
                <a:moveTo>
                  <a:pt x="0" y="0"/>
                </a:moveTo>
                <a:lnTo>
                  <a:pt x="10979074" y="0"/>
                </a:lnTo>
                <a:lnTo>
                  <a:pt x="10979074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7127563" y="2043457"/>
            <a:ext cx="245344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990600"/>
            <a:ext cx="14651172" cy="87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4"/>
              </a:lnSpc>
            </a:pPr>
            <a:r>
              <a:rPr lang="en-US" b="true" sz="5555" spc="216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 AND KEY TAKEAWAYS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58159" y="2619933"/>
            <a:ext cx="14914990" cy="631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8"/>
              </a:lnSpc>
              <a:spcBef>
                <a:spcPct val="0"/>
              </a:spcBef>
            </a:pPr>
            <a:r>
              <a:rPr lang="en-US" sz="3374">
                <a:solidFill>
                  <a:srgbClr val="EA9267"/>
                </a:solidFill>
                <a:latin typeface="Quattrocento"/>
                <a:ea typeface="Quattrocento"/>
                <a:cs typeface="Quattrocento"/>
                <a:sym typeface="Quattrocento"/>
              </a:rPr>
              <a:t>🧠</a:t>
            </a:r>
            <a:r>
              <a:rPr lang="en-US" sz="3374">
                <a:solidFill>
                  <a:srgbClr val="42AFBC"/>
                </a:solidFill>
                <a:latin typeface="Quattrocento"/>
                <a:ea typeface="Quattrocento"/>
                <a:cs typeface="Quattrocento"/>
                <a:sym typeface="Quattrocento"/>
              </a:rPr>
              <a:t> Final Thoughts:</a:t>
            </a:r>
          </a:p>
          <a:p>
            <a:pPr algn="l">
              <a:lnSpc>
                <a:spcPts val="4218"/>
              </a:lnSpc>
              <a:spcBef>
                <a:spcPct val="0"/>
              </a:spcBef>
            </a:pPr>
          </a:p>
          <a:p>
            <a:pPr algn="l">
              <a:lnSpc>
                <a:spcPts val="4218"/>
              </a:lnSpc>
              <a:spcBef>
                <a:spcPct val="0"/>
              </a:spcBef>
            </a:pPr>
            <a:r>
              <a:rPr lang="en-US" sz="3374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 Women’s safety isn’t just a product — it’s a responsibility.</a:t>
            </a:r>
          </a:p>
          <a:p>
            <a:pPr algn="l">
              <a:lnSpc>
                <a:spcPts val="4218"/>
              </a:lnSpc>
              <a:spcBef>
                <a:spcPct val="0"/>
              </a:spcBef>
            </a:pPr>
          </a:p>
          <a:p>
            <a:pPr algn="l">
              <a:lnSpc>
                <a:spcPts val="4218"/>
              </a:lnSpc>
              <a:spcBef>
                <a:spcPct val="0"/>
              </a:spcBef>
            </a:pPr>
            <a:r>
              <a:rPr lang="en-US" sz="3374">
                <a:solidFill>
                  <a:srgbClr val="EA9267"/>
                </a:solidFill>
                <a:latin typeface="Quattrocento"/>
                <a:ea typeface="Quattrocento"/>
                <a:cs typeface="Quattrocento"/>
                <a:sym typeface="Quattrocento"/>
              </a:rPr>
              <a:t>🎯 </a:t>
            </a:r>
            <a:r>
              <a:rPr lang="en-US" sz="3374">
                <a:solidFill>
                  <a:srgbClr val="42AFBC"/>
                </a:solidFill>
                <a:latin typeface="Quattrocento"/>
                <a:ea typeface="Quattrocento"/>
                <a:cs typeface="Quattrocento"/>
                <a:sym typeface="Quattrocento"/>
              </a:rPr>
              <a:t>Key Takeaways:</a:t>
            </a:r>
          </a:p>
          <a:p>
            <a:pPr algn="l">
              <a:lnSpc>
                <a:spcPts val="4218"/>
              </a:lnSpc>
              <a:spcBef>
                <a:spcPct val="0"/>
              </a:spcBef>
            </a:pPr>
          </a:p>
          <a:p>
            <a:pPr algn="l">
              <a:lnSpc>
                <a:spcPts val="4218"/>
              </a:lnSpc>
              <a:spcBef>
                <a:spcPct val="0"/>
              </a:spcBef>
            </a:pPr>
            <a:r>
              <a:rPr lang="en-US" sz="3374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Combines Defense + Alert + Health tracking</a:t>
            </a:r>
          </a:p>
          <a:p>
            <a:pPr algn="l">
              <a:lnSpc>
                <a:spcPts val="4218"/>
              </a:lnSpc>
              <a:spcBef>
                <a:spcPct val="0"/>
              </a:spcBef>
            </a:pPr>
            <a:r>
              <a:rPr lang="en-US" sz="3374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Real-time connectivity to authorities &amp; guardians</a:t>
            </a:r>
          </a:p>
          <a:p>
            <a:pPr algn="l">
              <a:lnSpc>
                <a:spcPts val="4218"/>
              </a:lnSpc>
              <a:spcBef>
                <a:spcPct val="0"/>
              </a:spcBef>
            </a:pPr>
          </a:p>
          <a:p>
            <a:pPr algn="l">
              <a:lnSpc>
                <a:spcPts val="4218"/>
              </a:lnSpc>
              <a:spcBef>
                <a:spcPct val="0"/>
              </a:spcBef>
            </a:pPr>
            <a:r>
              <a:rPr lang="en-US" sz="3374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Future-ready with AI enhancements &amp; feedback systems</a:t>
            </a:r>
          </a:p>
          <a:p>
            <a:pPr algn="l">
              <a:lnSpc>
                <a:spcPts val="4218"/>
              </a:lnSpc>
              <a:spcBef>
                <a:spcPct val="0"/>
              </a:spcBef>
            </a:pPr>
          </a:p>
          <a:p>
            <a:pPr algn="l">
              <a:lnSpc>
                <a:spcPts val="4218"/>
              </a:lnSpc>
              <a:spcBef>
                <a:spcPct val="0"/>
              </a:spcBef>
            </a:pPr>
            <a:r>
              <a:rPr lang="en-US" sz="3374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Scalable solution with real-world impact potential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2981378"/>
            <a:ext cx="10979074" cy="6409034"/>
          </a:xfrm>
          <a:custGeom>
            <a:avLst/>
            <a:gdLst/>
            <a:ahLst/>
            <a:cxnLst/>
            <a:rect r="r" b="b" t="t" l="l"/>
            <a:pathLst>
              <a:path h="6409034" w="10979074">
                <a:moveTo>
                  <a:pt x="0" y="0"/>
                </a:moveTo>
                <a:lnTo>
                  <a:pt x="10979074" y="0"/>
                </a:lnTo>
                <a:lnTo>
                  <a:pt x="10979074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89336">
            <a:off x="14623099" y="4888745"/>
            <a:ext cx="7179402" cy="6543484"/>
          </a:xfrm>
          <a:custGeom>
            <a:avLst/>
            <a:gdLst/>
            <a:ahLst/>
            <a:cxnLst/>
            <a:rect r="r" b="b" t="t" l="l"/>
            <a:pathLst>
              <a:path h="6543484" w="7179402">
                <a:moveTo>
                  <a:pt x="0" y="0"/>
                </a:moveTo>
                <a:lnTo>
                  <a:pt x="7179402" y="0"/>
                </a:lnTo>
                <a:lnTo>
                  <a:pt x="7179402" y="6543484"/>
                </a:lnTo>
                <a:lnTo>
                  <a:pt x="0" y="654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408" b="-549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120800">
            <a:off x="14481152" y="5768046"/>
            <a:ext cx="7017480" cy="6839119"/>
          </a:xfrm>
          <a:custGeom>
            <a:avLst/>
            <a:gdLst/>
            <a:ahLst/>
            <a:cxnLst/>
            <a:rect r="r" b="b" t="t" l="l"/>
            <a:pathLst>
              <a:path h="6839119" w="7017480">
                <a:moveTo>
                  <a:pt x="0" y="0"/>
                </a:moveTo>
                <a:lnTo>
                  <a:pt x="7017479" y="0"/>
                </a:lnTo>
                <a:lnTo>
                  <a:pt x="7017479" y="6839119"/>
                </a:lnTo>
                <a:lnTo>
                  <a:pt x="0" y="6839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620375">
            <a:off x="-3842498" y="-1477002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8414" y="3701401"/>
            <a:ext cx="14651172" cy="171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93"/>
              </a:lnSpc>
            </a:pPr>
            <a:r>
              <a:rPr lang="en-US" b="true" sz="10954" spc="42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6880" y="5346338"/>
            <a:ext cx="36574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-Team CIRCUIT 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622350" y="8415563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6296" y="3714365"/>
            <a:ext cx="4615409" cy="4685996"/>
            <a:chOff x="0" y="0"/>
            <a:chExt cx="1215581" cy="12341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5581" cy="1234172"/>
            </a:xfrm>
            <a:custGeom>
              <a:avLst/>
              <a:gdLst/>
              <a:ahLst/>
              <a:cxnLst/>
              <a:rect r="r" b="b" t="t" l="l"/>
              <a:pathLst>
                <a:path h="1234172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234172"/>
                  </a:lnTo>
                  <a:lnTo>
                    <a:pt x="0" y="1234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15581" cy="129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978639">
            <a:off x="1547214" y="8631836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78639">
            <a:off x="7990915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83814" y="962025"/>
            <a:ext cx="13612823" cy="119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b="true" sz="3455" spc="134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PROBLEM STATEMENT – WOMEN’S SAFETY CONCERNS GLOBALLY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8592316" y="5138737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945369" y="2484455"/>
            <a:ext cx="12420870" cy="90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1"/>
              </a:lnSpc>
              <a:spcBef>
                <a:spcPct val="0"/>
              </a:spcBef>
            </a:pPr>
            <a:r>
              <a:rPr lang="en-US" b="true" sz="23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 an IoT-powered Smart Wearable for Women’s Safety that can detect distress situations and automatically alert emergency contacts or authorities.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890839" y="3714365"/>
            <a:ext cx="4612081" cy="4685996"/>
            <a:chOff x="0" y="0"/>
            <a:chExt cx="1214705" cy="12341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4705" cy="1234172"/>
            </a:xfrm>
            <a:custGeom>
              <a:avLst/>
              <a:gdLst/>
              <a:ahLst/>
              <a:cxnLst/>
              <a:rect r="r" b="b" t="t" l="l"/>
              <a:pathLst>
                <a:path h="1234172" w="1214705">
                  <a:moveTo>
                    <a:pt x="0" y="0"/>
                  </a:moveTo>
                  <a:lnTo>
                    <a:pt x="1214705" y="0"/>
                  </a:lnTo>
                  <a:lnTo>
                    <a:pt x="1214705" y="1234172"/>
                  </a:lnTo>
                  <a:lnTo>
                    <a:pt x="0" y="1234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214705" cy="130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6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3624533" y="5169321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309454" y="5247277"/>
            <a:ext cx="3778179" cy="302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08854" indent="-154427" lvl="1">
              <a:lnSpc>
                <a:spcPts val="2474"/>
              </a:lnSpc>
              <a:buFont typeface="Arial"/>
              <a:buChar char="•"/>
            </a:pPr>
            <a:r>
              <a:rPr lang="en-US" b="true" sz="143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in 3 women globally </a:t>
            </a:r>
            <a:r>
              <a:rPr lang="en-US" b="true" sz="143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</a:t>
            </a:r>
            <a:r>
              <a:rPr lang="en-US" sz="14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ave experienced physical or sexual violence in their lifetime. (</a:t>
            </a:r>
            <a:r>
              <a:rPr lang="en-US" b="true" sz="143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WHO, 2021)</a:t>
            </a:r>
          </a:p>
          <a:p>
            <a:pPr algn="ctr" marL="308854" indent="-154427" lvl="1">
              <a:lnSpc>
                <a:spcPts val="2474"/>
              </a:lnSpc>
              <a:buFont typeface="Arial"/>
              <a:buChar char="•"/>
            </a:pPr>
            <a:r>
              <a:rPr lang="en-US" b="true" sz="143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 India alone,</a:t>
            </a:r>
            <a:r>
              <a:rPr lang="en-US" sz="14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over </a:t>
            </a:r>
            <a:r>
              <a:rPr lang="en-US" b="true" sz="143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31,000 r*pe cases were reported in 2021.</a:t>
            </a:r>
            <a:r>
              <a:rPr lang="en-US" sz="14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(NCRB Report)</a:t>
            </a:r>
          </a:p>
          <a:p>
            <a:pPr algn="ctr" marL="308854" indent="-154427" lvl="1">
              <a:lnSpc>
                <a:spcPts val="2474"/>
              </a:lnSpc>
              <a:buFont typeface="Arial"/>
              <a:buChar char="•"/>
            </a:pPr>
            <a:r>
              <a:rPr lang="en-US" b="true" sz="143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45% of women in urban </a:t>
            </a:r>
            <a:r>
              <a:rPr lang="en-US" sz="14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cities feel unsafe while commuting or walking alone at night. (Safety Trends Survey, 2022)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45792" y="4725125"/>
            <a:ext cx="3505503" cy="33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🔴</a:t>
            </a: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THE HARSH REALITY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05154" y="3568655"/>
            <a:ext cx="1583451" cy="106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4"/>
              </a:lnSpc>
            </a:pPr>
            <a:r>
              <a:rPr lang="en-US" b="true" sz="59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781752" y="3714365"/>
            <a:ext cx="4615409" cy="4685996"/>
            <a:chOff x="0" y="0"/>
            <a:chExt cx="1215581" cy="12341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15581" cy="1234172"/>
            </a:xfrm>
            <a:custGeom>
              <a:avLst/>
              <a:gdLst/>
              <a:ahLst/>
              <a:cxnLst/>
              <a:rect r="r" b="b" t="t" l="l"/>
              <a:pathLst>
                <a:path h="1234172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234172"/>
                  </a:lnTo>
                  <a:lnTo>
                    <a:pt x="0" y="1234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15581" cy="129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3551272" y="5143500"/>
            <a:ext cx="10763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2132189" y="5228227"/>
            <a:ext cx="3914535" cy="277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93123" indent="-196562" lvl="1">
              <a:lnSpc>
                <a:spcPts val="3150"/>
              </a:lnSpc>
              <a:buFont typeface="Arial"/>
              <a:buChar char="•"/>
            </a:pPr>
            <a:r>
              <a:rPr lang="en-US" sz="182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 smart, proactive, and discreet safety device</a:t>
            </a:r>
          </a:p>
          <a:p>
            <a:pPr algn="ctr" marL="393123" indent="-196562" lvl="1">
              <a:lnSpc>
                <a:spcPts val="3150"/>
              </a:lnSpc>
              <a:buFont typeface="Arial"/>
              <a:buChar char="•"/>
            </a:pPr>
            <a:r>
              <a:rPr lang="en-US" sz="182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Real-time location sharing</a:t>
            </a:r>
          </a:p>
          <a:p>
            <a:pPr algn="ctr" marL="393123" indent="-196562" lvl="1">
              <a:lnSpc>
                <a:spcPts val="3150"/>
              </a:lnSpc>
              <a:buFont typeface="Arial"/>
              <a:buChar char="•"/>
            </a:pPr>
            <a:r>
              <a:rPr lang="en-US" sz="182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Instant alert and defense mechanisms</a:t>
            </a:r>
          </a:p>
          <a:p>
            <a:pPr algn="ctr" marL="393123" indent="-196562" lvl="1">
              <a:lnSpc>
                <a:spcPts val="3150"/>
              </a:lnSpc>
              <a:buFont typeface="Arial"/>
              <a:buChar char="•"/>
            </a:pPr>
            <a:r>
              <a:rPr lang="en-US" sz="182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health</a:t>
            </a:r>
            <a:r>
              <a:rPr lang="en-US" sz="182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and wellness monitoring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75604" y="4725125"/>
            <a:ext cx="3614360" cy="33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💡 THE NEED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99554" y="3609543"/>
            <a:ext cx="1675082" cy="98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6"/>
              </a:lnSpc>
            </a:pPr>
            <a:r>
              <a:rPr lang="en-US" b="true" sz="5603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31108" y="4725125"/>
            <a:ext cx="3870437" cy="33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🌆 URBAN CHALLE</a:t>
            </a: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07118" y="5237752"/>
            <a:ext cx="3870437" cy="2653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79824" indent="-189912" lvl="1">
              <a:lnSpc>
                <a:spcPts val="3043"/>
              </a:lnSpc>
              <a:buFont typeface="Arial"/>
              <a:buChar char="•"/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Slow emergency response times</a:t>
            </a:r>
          </a:p>
          <a:p>
            <a:pPr algn="ctr" marL="379824" indent="-189912" lvl="1">
              <a:lnSpc>
                <a:spcPts val="3043"/>
              </a:lnSpc>
              <a:buFont typeface="Arial"/>
              <a:buChar char="•"/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Lack of real-time tracking</a:t>
            </a:r>
          </a:p>
          <a:p>
            <a:pPr algn="ctr" marL="379824" indent="-189912" lvl="1">
              <a:lnSpc>
                <a:spcPts val="3043"/>
              </a:lnSpc>
              <a:buFont typeface="Arial"/>
              <a:buChar char="•"/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Absence of active alert </a:t>
            </a:r>
          </a:p>
          <a:p>
            <a:pPr algn="ctr">
              <a:lnSpc>
                <a:spcPts val="3216"/>
              </a:lnSpc>
            </a:pPr>
            <a:r>
              <a:rPr lang="en-US" sz="18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systems</a:t>
            </a:r>
          </a:p>
          <a:p>
            <a:pPr algn="ctr" marL="379824" indent="-189912" lvl="1">
              <a:lnSpc>
                <a:spcPts val="3043"/>
              </a:lnSpc>
              <a:buFont typeface="Arial"/>
              <a:buChar char="•"/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Fear of raising an</a:t>
            </a: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alarm in threatening situations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72936" y="3657215"/>
            <a:ext cx="1365737" cy="98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6"/>
              </a:lnSpc>
            </a:pPr>
            <a:r>
              <a:rPr lang="en-US" b="true" sz="55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0591" y="-291376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689336">
            <a:off x="13213317" y="1410970"/>
            <a:ext cx="8975178" cy="10028131"/>
          </a:xfrm>
          <a:custGeom>
            <a:avLst/>
            <a:gdLst/>
            <a:ahLst/>
            <a:cxnLst/>
            <a:rect r="r" b="b" t="t" l="l"/>
            <a:pathLst>
              <a:path h="10028131" w="8975178">
                <a:moveTo>
                  <a:pt x="0" y="0"/>
                </a:moveTo>
                <a:lnTo>
                  <a:pt x="8975178" y="0"/>
                </a:lnTo>
                <a:lnTo>
                  <a:pt x="8975178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45349" y="1007533"/>
            <a:ext cx="13969442" cy="115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6"/>
              </a:lnSpc>
            </a:pPr>
            <a:r>
              <a:rPr lang="en-US" b="true" sz="3354" spc="13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SOLUTION – SMART WEARABLE BAND FOR WOMEN’S SAFETY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5349" y="2152509"/>
            <a:ext cx="9917722" cy="33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7"/>
              </a:lnSpc>
              <a:spcBef>
                <a:spcPct val="0"/>
              </a:spcBef>
            </a:pPr>
            <a:r>
              <a:rPr lang="en-US" sz="181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👩‍💼 How It Works: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633159">
            <a:off x="-8656201" y="1188273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468183" y="2643553"/>
            <a:ext cx="957930" cy="1149516"/>
          </a:xfrm>
          <a:custGeom>
            <a:avLst/>
            <a:gdLst/>
            <a:ahLst/>
            <a:cxnLst/>
            <a:rect r="r" b="b" t="t" l="l"/>
            <a:pathLst>
              <a:path h="1149516" w="957930">
                <a:moveTo>
                  <a:pt x="0" y="0"/>
                </a:moveTo>
                <a:lnTo>
                  <a:pt x="957930" y="0"/>
                </a:lnTo>
                <a:lnTo>
                  <a:pt x="957930" y="1149516"/>
                </a:lnTo>
                <a:lnTo>
                  <a:pt x="0" y="114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579043" y="2754514"/>
            <a:ext cx="3802095" cy="765921"/>
            <a:chOff x="0" y="0"/>
            <a:chExt cx="5069460" cy="10212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69461" cy="1021228"/>
            </a:xfrm>
            <a:custGeom>
              <a:avLst/>
              <a:gdLst/>
              <a:ahLst/>
              <a:cxnLst/>
              <a:rect r="r" b="b" t="t" l="l"/>
              <a:pathLst>
                <a:path h="1021228" w="5069461">
                  <a:moveTo>
                    <a:pt x="0" y="0"/>
                  </a:moveTo>
                  <a:lnTo>
                    <a:pt x="5069461" y="0"/>
                  </a:lnTo>
                  <a:lnTo>
                    <a:pt x="5069461" y="1021228"/>
                  </a:lnTo>
                  <a:lnTo>
                    <a:pt x="0" y="1021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069460" cy="10307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One-Touch Activation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79043" y="3218311"/>
            <a:ext cx="7948315" cy="420125"/>
            <a:chOff x="0" y="0"/>
            <a:chExt cx="10597753" cy="5601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97753" cy="560167"/>
            </a:xfrm>
            <a:custGeom>
              <a:avLst/>
              <a:gdLst/>
              <a:ahLst/>
              <a:cxnLst/>
              <a:rect r="r" b="b" t="t" l="l"/>
              <a:pathLst>
                <a:path h="560167" w="10597753">
                  <a:moveTo>
                    <a:pt x="0" y="0"/>
                  </a:moveTo>
                  <a:lnTo>
                    <a:pt x="10597753" y="0"/>
                  </a:lnTo>
                  <a:lnTo>
                    <a:pt x="10597753" y="560167"/>
                  </a:lnTo>
                  <a:lnTo>
                    <a:pt x="0" y="560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597753" cy="6458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Easy, one-touch emergency activation for immediate response. 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468183" y="3793069"/>
            <a:ext cx="957930" cy="1149516"/>
          </a:xfrm>
          <a:custGeom>
            <a:avLst/>
            <a:gdLst/>
            <a:ahLst/>
            <a:cxnLst/>
            <a:rect r="r" b="b" t="t" l="l"/>
            <a:pathLst>
              <a:path h="1149516" w="957930">
                <a:moveTo>
                  <a:pt x="0" y="0"/>
                </a:moveTo>
                <a:lnTo>
                  <a:pt x="957930" y="0"/>
                </a:lnTo>
                <a:lnTo>
                  <a:pt x="957930" y="1149515"/>
                </a:lnTo>
                <a:lnTo>
                  <a:pt x="0" y="1149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579043" y="3900363"/>
            <a:ext cx="3034307" cy="394446"/>
            <a:chOff x="0" y="0"/>
            <a:chExt cx="4045743" cy="5259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45743" cy="525928"/>
            </a:xfrm>
            <a:custGeom>
              <a:avLst/>
              <a:gdLst/>
              <a:ahLst/>
              <a:cxnLst/>
              <a:rect r="r" b="b" t="t" l="l"/>
              <a:pathLst>
                <a:path h="525928" w="4045743">
                  <a:moveTo>
                    <a:pt x="0" y="0"/>
                  </a:moveTo>
                  <a:lnTo>
                    <a:pt x="4045743" y="0"/>
                  </a:lnTo>
                  <a:lnTo>
                    <a:pt x="4045743" y="525928"/>
                  </a:lnTo>
                  <a:lnTo>
                    <a:pt x="0" y="525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045743" cy="535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Laser Deterrent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579043" y="4383162"/>
            <a:ext cx="7948315" cy="412551"/>
            <a:chOff x="0" y="0"/>
            <a:chExt cx="10597753" cy="5500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597753" cy="550068"/>
            </a:xfrm>
            <a:custGeom>
              <a:avLst/>
              <a:gdLst/>
              <a:ahLst/>
              <a:cxnLst/>
              <a:rect r="r" b="b" t="t" l="l"/>
              <a:pathLst>
                <a:path h="550068" w="10597753">
                  <a:moveTo>
                    <a:pt x="0" y="0"/>
                  </a:moveTo>
                  <a:lnTo>
                    <a:pt x="10597753" y="0"/>
                  </a:lnTo>
                  <a:lnTo>
                    <a:pt x="10597753" y="550068"/>
                  </a:lnTo>
                  <a:lnTo>
                    <a:pt x="0" y="550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597753" cy="635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Laser light deterrent system to stun off potential threats.</a:t>
              </a:r>
            </a:p>
          </p:txBody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1468183" y="4942584"/>
            <a:ext cx="1003598" cy="1204317"/>
          </a:xfrm>
          <a:custGeom>
            <a:avLst/>
            <a:gdLst/>
            <a:ahLst/>
            <a:cxnLst/>
            <a:rect r="r" b="b" t="t" l="l"/>
            <a:pathLst>
              <a:path h="1204317" w="1003598">
                <a:moveTo>
                  <a:pt x="0" y="0"/>
                </a:moveTo>
                <a:lnTo>
                  <a:pt x="1003599" y="0"/>
                </a:lnTo>
                <a:lnTo>
                  <a:pt x="1003599" y="1204318"/>
                </a:lnTo>
                <a:lnTo>
                  <a:pt x="0" y="1204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579042" y="4942584"/>
            <a:ext cx="7048335" cy="464939"/>
            <a:chOff x="0" y="0"/>
            <a:chExt cx="9397780" cy="6199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97780" cy="619918"/>
            </a:xfrm>
            <a:custGeom>
              <a:avLst/>
              <a:gdLst/>
              <a:ahLst/>
              <a:cxnLst/>
              <a:rect r="r" b="b" t="t" l="l"/>
              <a:pathLst>
                <a:path h="619918" w="9397780">
                  <a:moveTo>
                    <a:pt x="0" y="0"/>
                  </a:moveTo>
                  <a:lnTo>
                    <a:pt x="9397780" y="0"/>
                  </a:lnTo>
                  <a:lnTo>
                    <a:pt x="9397780" y="619918"/>
                  </a:lnTo>
                  <a:lnTo>
                    <a:pt x="0" y="6199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9397780" cy="6294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Audio Alarm Buzzer &amp; Esp32 Cam Module  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579043" y="5329738"/>
            <a:ext cx="7948315" cy="565912"/>
            <a:chOff x="0" y="0"/>
            <a:chExt cx="10597753" cy="75454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597753" cy="754549"/>
            </a:xfrm>
            <a:custGeom>
              <a:avLst/>
              <a:gdLst/>
              <a:ahLst/>
              <a:cxnLst/>
              <a:rect r="r" b="b" t="t" l="l"/>
              <a:pathLst>
                <a:path h="754549" w="10597753">
                  <a:moveTo>
                    <a:pt x="0" y="0"/>
                  </a:moveTo>
                  <a:lnTo>
                    <a:pt x="10597753" y="0"/>
                  </a:lnTo>
                  <a:lnTo>
                    <a:pt x="10597753" y="754549"/>
                  </a:lnTo>
                  <a:lnTo>
                    <a:pt x="0" y="7545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28575"/>
              <a:ext cx="10597753" cy="72597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High-decibel audio alarm to attract attention in emergencies and starts the recording and live coverage of the happening </a:t>
              </a:r>
            </a:p>
          </p:txBody>
        </p:sp>
      </p:grpSp>
      <p:sp>
        <p:nvSpPr>
          <p:cNvPr name="Freeform 28" id="28" descr="preencoded.png"/>
          <p:cNvSpPr/>
          <p:nvPr/>
        </p:nvSpPr>
        <p:spPr>
          <a:xfrm flipH="false" flipV="false" rot="0">
            <a:off x="1468183" y="6077249"/>
            <a:ext cx="1003598" cy="1204317"/>
          </a:xfrm>
          <a:custGeom>
            <a:avLst/>
            <a:gdLst/>
            <a:ahLst/>
            <a:cxnLst/>
            <a:rect r="r" b="b" t="t" l="l"/>
            <a:pathLst>
              <a:path h="1204317" w="1003598">
                <a:moveTo>
                  <a:pt x="0" y="0"/>
                </a:moveTo>
                <a:lnTo>
                  <a:pt x="1003599" y="0"/>
                </a:lnTo>
                <a:lnTo>
                  <a:pt x="1003599" y="1204318"/>
                </a:lnTo>
                <a:lnTo>
                  <a:pt x="0" y="12043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2579043" y="6077249"/>
            <a:ext cx="3034307" cy="379214"/>
            <a:chOff x="0" y="0"/>
            <a:chExt cx="4045743" cy="50561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045743" cy="505618"/>
            </a:xfrm>
            <a:custGeom>
              <a:avLst/>
              <a:gdLst/>
              <a:ahLst/>
              <a:cxnLst/>
              <a:rect r="r" b="b" t="t" l="l"/>
              <a:pathLst>
                <a:path h="505618" w="4045743">
                  <a:moveTo>
                    <a:pt x="0" y="0"/>
                  </a:moveTo>
                  <a:lnTo>
                    <a:pt x="4045743" y="0"/>
                  </a:lnTo>
                  <a:lnTo>
                    <a:pt x="4045743" y="505618"/>
                  </a:lnTo>
                  <a:lnTo>
                    <a:pt x="0" y="505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4045743" cy="5151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Pepper Spray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79043" y="6429674"/>
            <a:ext cx="7794713" cy="621792"/>
            <a:chOff x="0" y="0"/>
            <a:chExt cx="10392951" cy="82905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392950" cy="829056"/>
            </a:xfrm>
            <a:custGeom>
              <a:avLst/>
              <a:gdLst/>
              <a:ahLst/>
              <a:cxnLst/>
              <a:rect r="r" b="b" t="t" l="l"/>
              <a:pathLst>
                <a:path h="829056" w="10392950">
                  <a:moveTo>
                    <a:pt x="0" y="0"/>
                  </a:moveTo>
                  <a:lnTo>
                    <a:pt x="10392950" y="0"/>
                  </a:lnTo>
                  <a:lnTo>
                    <a:pt x="10392950" y="829056"/>
                  </a:lnTo>
                  <a:lnTo>
                    <a:pt x="0" y="829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0392951" cy="8385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9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Precision pepper spray deployment for effective self-defense.(using servo motor </a:t>
              </a:r>
            </a:p>
          </p:txBody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1468183" y="7281567"/>
            <a:ext cx="1003598" cy="1204317"/>
          </a:xfrm>
          <a:custGeom>
            <a:avLst/>
            <a:gdLst/>
            <a:ahLst/>
            <a:cxnLst/>
            <a:rect r="r" b="b" t="t" l="l"/>
            <a:pathLst>
              <a:path h="1204317" w="1003598">
                <a:moveTo>
                  <a:pt x="0" y="0"/>
                </a:moveTo>
                <a:lnTo>
                  <a:pt x="1003599" y="0"/>
                </a:lnTo>
                <a:lnTo>
                  <a:pt x="1003599" y="1204317"/>
                </a:lnTo>
                <a:lnTo>
                  <a:pt x="0" y="12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738987" y="7652730"/>
            <a:ext cx="461990" cy="461990"/>
          </a:xfrm>
          <a:custGeom>
            <a:avLst/>
            <a:gdLst/>
            <a:ahLst/>
            <a:cxnLst/>
            <a:rect r="r" b="b" t="t" l="l"/>
            <a:pathLst>
              <a:path h="461990" w="461990">
                <a:moveTo>
                  <a:pt x="0" y="0"/>
                </a:moveTo>
                <a:lnTo>
                  <a:pt x="461991" y="0"/>
                </a:lnTo>
                <a:lnTo>
                  <a:pt x="461991" y="461990"/>
                </a:lnTo>
                <a:lnTo>
                  <a:pt x="0" y="461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2579042" y="7308641"/>
            <a:ext cx="4457463" cy="394446"/>
            <a:chOff x="0" y="0"/>
            <a:chExt cx="5943284" cy="52592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943284" cy="525928"/>
            </a:xfrm>
            <a:custGeom>
              <a:avLst/>
              <a:gdLst/>
              <a:ahLst/>
              <a:cxnLst/>
              <a:rect r="r" b="b" t="t" l="l"/>
              <a:pathLst>
                <a:path h="525928" w="5943284">
                  <a:moveTo>
                    <a:pt x="0" y="0"/>
                  </a:moveTo>
                  <a:lnTo>
                    <a:pt x="5943284" y="0"/>
                  </a:lnTo>
                  <a:lnTo>
                    <a:pt x="5943284" y="525928"/>
                  </a:lnTo>
                  <a:lnTo>
                    <a:pt x="0" y="525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5943284" cy="535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Emergency Help Call &amp; SMS 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579043" y="7699166"/>
            <a:ext cx="9728744" cy="621792"/>
            <a:chOff x="0" y="0"/>
            <a:chExt cx="12971659" cy="8290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971659" cy="829056"/>
            </a:xfrm>
            <a:custGeom>
              <a:avLst/>
              <a:gdLst/>
              <a:ahLst/>
              <a:cxnLst/>
              <a:rect r="r" b="b" t="t" l="l"/>
              <a:pathLst>
                <a:path h="829056" w="12971659">
                  <a:moveTo>
                    <a:pt x="0" y="0"/>
                  </a:moveTo>
                  <a:lnTo>
                    <a:pt x="12971659" y="0"/>
                  </a:lnTo>
                  <a:lnTo>
                    <a:pt x="12971659" y="829056"/>
                  </a:lnTo>
                  <a:lnTo>
                    <a:pt x="0" y="829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12971659" cy="8385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9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Once the system is triggered the nearby police authority gets the call and SMS for help ! (so even if there is no network still the authority get the message via SMS)</a:t>
              </a:r>
            </a:p>
          </p:txBody>
        </p:sp>
      </p:grpSp>
      <p:sp>
        <p:nvSpPr>
          <p:cNvPr name="Freeform 43" id="43" descr="preencoded.png"/>
          <p:cNvSpPr/>
          <p:nvPr/>
        </p:nvSpPr>
        <p:spPr>
          <a:xfrm flipH="false" flipV="false" rot="0">
            <a:off x="1445349" y="8463483"/>
            <a:ext cx="1003598" cy="1204318"/>
          </a:xfrm>
          <a:custGeom>
            <a:avLst/>
            <a:gdLst/>
            <a:ahLst/>
            <a:cxnLst/>
            <a:rect r="r" b="b" t="t" l="l"/>
            <a:pathLst>
              <a:path h="1204318" w="1003598">
                <a:moveTo>
                  <a:pt x="0" y="0"/>
                </a:moveTo>
                <a:lnTo>
                  <a:pt x="1003598" y="0"/>
                </a:lnTo>
                <a:lnTo>
                  <a:pt x="1003598" y="1204317"/>
                </a:lnTo>
                <a:lnTo>
                  <a:pt x="0" y="120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2579043" y="8578133"/>
            <a:ext cx="3581675" cy="394446"/>
            <a:chOff x="0" y="0"/>
            <a:chExt cx="4775566" cy="52592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775567" cy="525928"/>
            </a:xfrm>
            <a:custGeom>
              <a:avLst/>
              <a:gdLst/>
              <a:ahLst/>
              <a:cxnLst/>
              <a:rect r="r" b="b" t="t" l="l"/>
              <a:pathLst>
                <a:path h="525928" w="4775567">
                  <a:moveTo>
                    <a:pt x="0" y="0"/>
                  </a:moveTo>
                  <a:lnTo>
                    <a:pt x="4775567" y="0"/>
                  </a:lnTo>
                  <a:lnTo>
                    <a:pt x="4775567" y="525928"/>
                  </a:lnTo>
                  <a:lnTo>
                    <a:pt x="0" y="5259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"/>
              <a:ext cx="4775566" cy="535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937"/>
                </a:lnSpc>
              </a:pPr>
              <a:r>
                <a:rPr lang="en-US" sz="2375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Exact Current Location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2579043" y="8930558"/>
            <a:ext cx="7794713" cy="621792"/>
            <a:chOff x="0" y="0"/>
            <a:chExt cx="10392951" cy="82905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0392950" cy="829056"/>
            </a:xfrm>
            <a:custGeom>
              <a:avLst/>
              <a:gdLst/>
              <a:ahLst/>
              <a:cxnLst/>
              <a:rect r="r" b="b" t="t" l="l"/>
              <a:pathLst>
                <a:path h="829056" w="10392950">
                  <a:moveTo>
                    <a:pt x="0" y="0"/>
                  </a:moveTo>
                  <a:lnTo>
                    <a:pt x="10392950" y="0"/>
                  </a:lnTo>
                  <a:lnTo>
                    <a:pt x="10392950" y="829056"/>
                  </a:lnTo>
                  <a:lnTo>
                    <a:pt x="0" y="829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9525"/>
              <a:ext cx="10392951" cy="8385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9"/>
                </a:lnSpc>
              </a:pPr>
              <a:r>
                <a:rPr lang="en-US" sz="200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After the call simultaneously the system send the location of the women(victim) to the police and her gardians via mail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692798" y="8857359"/>
            <a:ext cx="554370" cy="554370"/>
          </a:xfrm>
          <a:custGeom>
            <a:avLst/>
            <a:gdLst/>
            <a:ahLst/>
            <a:cxnLst/>
            <a:rect r="r" b="b" t="t" l="l"/>
            <a:pathLst>
              <a:path h="554370" w="554370">
                <a:moveTo>
                  <a:pt x="0" y="0"/>
                </a:moveTo>
                <a:lnTo>
                  <a:pt x="554369" y="0"/>
                </a:lnTo>
                <a:lnTo>
                  <a:pt x="554369" y="554370"/>
                </a:lnTo>
                <a:lnTo>
                  <a:pt x="0" y="5543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66913">
            <a:off x="-518073" y="3974016"/>
            <a:ext cx="20477644" cy="14641516"/>
          </a:xfrm>
          <a:custGeom>
            <a:avLst/>
            <a:gdLst/>
            <a:ahLst/>
            <a:cxnLst/>
            <a:rect r="r" b="b" t="t" l="l"/>
            <a:pathLst>
              <a:path h="14641516" w="20477644">
                <a:moveTo>
                  <a:pt x="0" y="0"/>
                </a:moveTo>
                <a:lnTo>
                  <a:pt x="20477645" y="0"/>
                </a:lnTo>
                <a:lnTo>
                  <a:pt x="20477645" y="14641515"/>
                </a:lnTo>
                <a:lnTo>
                  <a:pt x="0" y="14641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1841" y="-1915390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7586"/>
            <a:ext cx="15788204" cy="84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3"/>
              </a:lnSpc>
            </a:pPr>
            <a:r>
              <a:rPr lang="en-US" b="true" sz="4988" spc="194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BUILT-IN HEALTH &amp; WELLNESS FEATURES</a:t>
            </a:r>
          </a:p>
        </p:txBody>
      </p:sp>
      <p:sp>
        <p:nvSpPr>
          <p:cNvPr name="Freeform 5" id="5" descr="preencoded.png"/>
          <p:cNvSpPr/>
          <p:nvPr/>
        </p:nvSpPr>
        <p:spPr>
          <a:xfrm flipH="false" flipV="false" rot="0">
            <a:off x="6111330" y="2448820"/>
            <a:ext cx="3006476" cy="2539851"/>
          </a:xfrm>
          <a:custGeom>
            <a:avLst/>
            <a:gdLst/>
            <a:ahLst/>
            <a:cxnLst/>
            <a:rect r="r" b="b" t="t" l="l"/>
            <a:pathLst>
              <a:path h="2539851" w="3006476">
                <a:moveTo>
                  <a:pt x="0" y="0"/>
                </a:moveTo>
                <a:lnTo>
                  <a:pt x="3006476" y="0"/>
                </a:lnTo>
                <a:lnTo>
                  <a:pt x="3006476" y="2539851"/>
                </a:lnTo>
                <a:lnTo>
                  <a:pt x="0" y="2539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9495" b="-88798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7614568" y="3072022"/>
            <a:ext cx="378761" cy="473451"/>
          </a:xfrm>
          <a:custGeom>
            <a:avLst/>
            <a:gdLst/>
            <a:ahLst/>
            <a:cxnLst/>
            <a:rect r="r" b="b" t="t" l="l"/>
            <a:pathLst>
              <a:path h="473451" w="378761">
                <a:moveTo>
                  <a:pt x="0" y="0"/>
                </a:moveTo>
                <a:lnTo>
                  <a:pt x="378761" y="0"/>
                </a:lnTo>
                <a:lnTo>
                  <a:pt x="378761" y="473451"/>
                </a:lnTo>
                <a:lnTo>
                  <a:pt x="0" y="473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2" r="0" b="-212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8427876" y="2448820"/>
            <a:ext cx="2585746" cy="3009255"/>
          </a:xfrm>
          <a:custGeom>
            <a:avLst/>
            <a:gdLst/>
            <a:ahLst/>
            <a:cxnLst/>
            <a:rect r="r" b="b" t="t" l="l"/>
            <a:pathLst>
              <a:path h="3009255" w="2585746">
                <a:moveTo>
                  <a:pt x="0" y="0"/>
                </a:moveTo>
                <a:lnTo>
                  <a:pt x="2585746" y="0"/>
                </a:lnTo>
                <a:lnTo>
                  <a:pt x="2585746" y="3009255"/>
                </a:lnTo>
                <a:lnTo>
                  <a:pt x="0" y="30092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447" t="0" r="0" b="-59348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9952738" y="3479996"/>
            <a:ext cx="378761" cy="473451"/>
          </a:xfrm>
          <a:custGeom>
            <a:avLst/>
            <a:gdLst/>
            <a:ahLst/>
            <a:cxnLst/>
            <a:rect r="r" b="b" t="t" l="l"/>
            <a:pathLst>
              <a:path h="473451" w="378761">
                <a:moveTo>
                  <a:pt x="0" y="0"/>
                </a:moveTo>
                <a:lnTo>
                  <a:pt x="378761" y="0"/>
                </a:lnTo>
                <a:lnTo>
                  <a:pt x="378761" y="473451"/>
                </a:lnTo>
                <a:lnTo>
                  <a:pt x="0" y="473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2" r="0" b="-212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8075904" y="4792089"/>
            <a:ext cx="2937718" cy="2525603"/>
          </a:xfrm>
          <a:custGeom>
            <a:avLst/>
            <a:gdLst/>
            <a:ahLst/>
            <a:cxnLst/>
            <a:rect r="r" b="b" t="t" l="l"/>
            <a:pathLst>
              <a:path h="2525603" w="2937718">
                <a:moveTo>
                  <a:pt x="0" y="0"/>
                </a:moveTo>
                <a:lnTo>
                  <a:pt x="2937718" y="0"/>
                </a:lnTo>
                <a:lnTo>
                  <a:pt x="2937718" y="2525603"/>
                </a:lnTo>
                <a:lnTo>
                  <a:pt x="0" y="25256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3228" t="-89863" r="0" b="0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9544763" y="5818165"/>
            <a:ext cx="378761" cy="473451"/>
          </a:xfrm>
          <a:custGeom>
            <a:avLst/>
            <a:gdLst/>
            <a:ahLst/>
            <a:cxnLst/>
            <a:rect r="r" b="b" t="t" l="l"/>
            <a:pathLst>
              <a:path h="473451" w="378761">
                <a:moveTo>
                  <a:pt x="0" y="0"/>
                </a:moveTo>
                <a:lnTo>
                  <a:pt x="378761" y="0"/>
                </a:lnTo>
                <a:lnTo>
                  <a:pt x="378761" y="473451"/>
                </a:lnTo>
                <a:lnTo>
                  <a:pt x="0" y="473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12" r="0" b="-212"/>
            </a:stretch>
          </a:blipFill>
        </p:spPr>
      </p:sp>
      <p:sp>
        <p:nvSpPr>
          <p:cNvPr name="Freeform 11" id="11" descr="preencoded.png"/>
          <p:cNvSpPr/>
          <p:nvPr/>
        </p:nvSpPr>
        <p:spPr>
          <a:xfrm flipH="false" flipV="false" rot="0">
            <a:off x="6102483" y="4215957"/>
            <a:ext cx="2586983" cy="3101735"/>
          </a:xfrm>
          <a:custGeom>
            <a:avLst/>
            <a:gdLst/>
            <a:ahLst/>
            <a:cxnLst/>
            <a:rect r="r" b="b" t="t" l="l"/>
            <a:pathLst>
              <a:path h="3101735" w="2586983">
                <a:moveTo>
                  <a:pt x="0" y="0"/>
                </a:moveTo>
                <a:lnTo>
                  <a:pt x="2586983" y="0"/>
                </a:lnTo>
                <a:lnTo>
                  <a:pt x="2586983" y="3101735"/>
                </a:lnTo>
                <a:lnTo>
                  <a:pt x="0" y="31017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4597" r="-85358" b="0"/>
            </a:stretch>
          </a:blipFill>
        </p:spPr>
      </p:sp>
      <p:sp>
        <p:nvSpPr>
          <p:cNvPr name="Freeform 12" id="12" descr="preencoded.png"/>
          <p:cNvSpPr/>
          <p:nvPr/>
        </p:nvSpPr>
        <p:spPr>
          <a:xfrm flipH="false" flipV="false" rot="0">
            <a:off x="7206594" y="5410191"/>
            <a:ext cx="378761" cy="473451"/>
          </a:xfrm>
          <a:custGeom>
            <a:avLst/>
            <a:gdLst/>
            <a:ahLst/>
            <a:cxnLst/>
            <a:rect r="r" b="b" t="t" l="l"/>
            <a:pathLst>
              <a:path h="473451" w="378761">
                <a:moveTo>
                  <a:pt x="0" y="0"/>
                </a:moveTo>
                <a:lnTo>
                  <a:pt x="378761" y="0"/>
                </a:lnTo>
                <a:lnTo>
                  <a:pt x="378761" y="473451"/>
                </a:lnTo>
                <a:lnTo>
                  <a:pt x="0" y="4734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12" r="0" b="-21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591099" y="2621394"/>
            <a:ext cx="3520231" cy="450628"/>
            <a:chOff x="0" y="0"/>
            <a:chExt cx="4693642" cy="6008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93642" cy="600837"/>
            </a:xfrm>
            <a:custGeom>
              <a:avLst/>
              <a:gdLst/>
              <a:ahLst/>
              <a:cxnLst/>
              <a:rect r="r" b="b" t="t" l="l"/>
              <a:pathLst>
                <a:path h="600837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600837"/>
                  </a:lnTo>
                  <a:lnTo>
                    <a:pt x="0" y="600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93642" cy="6198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Menstrual Tracking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8191" y="3072022"/>
            <a:ext cx="4814292" cy="957560"/>
            <a:chOff x="0" y="0"/>
            <a:chExt cx="6419057" cy="12767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419057" cy="1276747"/>
            </a:xfrm>
            <a:custGeom>
              <a:avLst/>
              <a:gdLst/>
              <a:ahLst/>
              <a:cxnLst/>
              <a:rect r="r" b="b" t="t" l="l"/>
              <a:pathLst>
                <a:path h="1276747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6419057" cy="12862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2844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Track menstrual cycles for better health management.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13622" y="2846708"/>
            <a:ext cx="3520231" cy="450628"/>
            <a:chOff x="0" y="0"/>
            <a:chExt cx="4693642" cy="6008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93642" cy="600837"/>
            </a:xfrm>
            <a:custGeom>
              <a:avLst/>
              <a:gdLst/>
              <a:ahLst/>
              <a:cxnLst/>
              <a:rect r="r" b="b" t="t" l="l"/>
              <a:pathLst>
                <a:path h="600837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600837"/>
                  </a:lnTo>
                  <a:lnTo>
                    <a:pt x="0" y="600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693642" cy="6198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Heart Rate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013622" y="3297336"/>
            <a:ext cx="4814292" cy="957560"/>
            <a:chOff x="0" y="0"/>
            <a:chExt cx="6419057" cy="12767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19057" cy="1276747"/>
            </a:xfrm>
            <a:custGeom>
              <a:avLst/>
              <a:gdLst/>
              <a:ahLst/>
              <a:cxnLst/>
              <a:rect r="r" b="b" t="t" l="l"/>
              <a:pathLst>
                <a:path h="1276747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6419057" cy="1276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798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Monitor heart rate for insights into cardiovascular health.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582252" y="5458075"/>
            <a:ext cx="3520231" cy="450628"/>
            <a:chOff x="0" y="0"/>
            <a:chExt cx="4693642" cy="6008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93642" cy="600837"/>
            </a:xfrm>
            <a:custGeom>
              <a:avLst/>
              <a:gdLst/>
              <a:ahLst/>
              <a:cxnLst/>
              <a:rect r="r" b="b" t="t" l="l"/>
              <a:pathLst>
                <a:path h="600837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600837"/>
                  </a:lnTo>
                  <a:lnTo>
                    <a:pt x="0" y="600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4693642" cy="6198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FFFFFF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Stress </a:t>
              </a: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Detection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06511" y="5908703"/>
            <a:ext cx="4814292" cy="957560"/>
            <a:chOff x="0" y="0"/>
            <a:chExt cx="6419057" cy="12767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419057" cy="1276747"/>
            </a:xfrm>
            <a:custGeom>
              <a:avLst/>
              <a:gdLst/>
              <a:ahLst/>
              <a:cxnLst/>
              <a:rect r="r" b="b" t="t" l="l"/>
              <a:pathLst>
                <a:path h="1276747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6419057" cy="1276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2751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Detect stress levels to promote mental wellness.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123096" y="6086543"/>
            <a:ext cx="4814292" cy="842812"/>
            <a:chOff x="0" y="0"/>
            <a:chExt cx="6419057" cy="11237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419057" cy="1123749"/>
            </a:xfrm>
            <a:custGeom>
              <a:avLst/>
              <a:gdLst/>
              <a:ahLst/>
              <a:cxnLst/>
              <a:rect r="r" b="b" t="t" l="l"/>
              <a:pathLst>
                <a:path h="1123749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1123749"/>
                  </a:lnTo>
                  <a:lnTo>
                    <a:pt x="0" y="11237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28575"/>
              <a:ext cx="6419057" cy="109517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405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Detect sleep records to promote mental wellness.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123096" y="5207290"/>
            <a:ext cx="3520231" cy="879253"/>
            <a:chOff x="0" y="0"/>
            <a:chExt cx="4693642" cy="117233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93642" cy="1172337"/>
            </a:xfrm>
            <a:custGeom>
              <a:avLst/>
              <a:gdLst/>
              <a:ahLst/>
              <a:cxnLst/>
              <a:rect r="r" b="b" t="t" l="l"/>
              <a:pathLst>
                <a:path h="1172337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1172337"/>
                  </a:lnTo>
                  <a:lnTo>
                    <a:pt x="0" y="1172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4693642" cy="11913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Sleep Detection and Steps Count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1841" y="-1915390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1706" y="1099269"/>
            <a:ext cx="13969442" cy="56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6"/>
              </a:lnSpc>
            </a:pPr>
            <a:r>
              <a:rPr lang="en-US" b="true" sz="3354" spc="130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🌍SOLUTION ALIGNED WITH UNITED NATIONS SDGS: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4876" y="1767611"/>
            <a:ext cx="1286696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</a:t>
            </a:r>
            <a:r>
              <a:rPr lang="en-US" b="true" sz="2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device contributes to several of the 17 Sustainable Development Goals (SDGs):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4876" y="2588198"/>
            <a:ext cx="15137258" cy="608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1678" indent="-175839" lvl="1">
              <a:lnSpc>
                <a:spcPts val="2280"/>
              </a:lnSpc>
              <a:buFont typeface="Arial"/>
              <a:buChar char="•"/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🟢 SDG 3 – Goo</a:t>
            </a: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 Health &amp; Well-being</a:t>
            </a:r>
          </a:p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our wearable tracks health parameters like heart rate, SpO2, stress, sleep, and menstrual cycle, directly supporting health monitoring and early alerts in emergencies.</a:t>
            </a:r>
          </a:p>
          <a:p>
            <a:pPr algn="l">
              <a:lnSpc>
                <a:spcPts val="2280"/>
              </a:lnSpc>
            </a:pPr>
          </a:p>
          <a:p>
            <a:pPr algn="l" marL="351678" indent="-175839" lvl="1">
              <a:lnSpc>
                <a:spcPts val="2280"/>
              </a:lnSpc>
              <a:buFont typeface="Arial"/>
              <a:buChar char="•"/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🟣 </a:t>
            </a: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SDG 5 – Gender Equality</a:t>
            </a:r>
          </a:p>
          <a:p>
            <a:pPr algn="just">
              <a:lnSpc>
                <a:spcPts val="2280"/>
              </a:lnSpc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primary goal of our project is to empower women and enhance safety and freedom in public spaces, aligning directly with Target 5.2: Eliminate all forms of violence against women and girls.</a:t>
            </a:r>
          </a:p>
          <a:p>
            <a:pPr algn="just">
              <a:lnSpc>
                <a:spcPts val="2280"/>
              </a:lnSpc>
            </a:pPr>
          </a:p>
          <a:p>
            <a:pPr algn="l" marL="351678" indent="-175839" lvl="1">
              <a:lnSpc>
                <a:spcPts val="2280"/>
              </a:lnSpc>
              <a:buFont typeface="Arial"/>
              <a:buChar char="•"/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🟠 </a:t>
            </a: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SDG 9 – Industry, Innovation, and Infrastructure</a:t>
            </a:r>
          </a:p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Using IoT, smart sensors, and wearable tech to solve a societal issue showcases innovation and smart infrastructure development.</a:t>
            </a:r>
          </a:p>
          <a:p>
            <a:pPr algn="l">
              <a:lnSpc>
                <a:spcPts val="2280"/>
              </a:lnSpc>
            </a:pPr>
          </a:p>
          <a:p>
            <a:pPr algn="l" marL="351678" indent="-175839" lvl="1">
              <a:lnSpc>
                <a:spcPts val="2280"/>
              </a:lnSpc>
              <a:buFont typeface="Arial"/>
              <a:buChar char="•"/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🔵 </a:t>
            </a: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SDG 11 – Sustainable Cities and Communities</a:t>
            </a:r>
          </a:p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making urban environments safer and more responsive, especially for women, you contribute to inclusive and safe communities.</a:t>
            </a:r>
          </a:p>
          <a:p>
            <a:pPr algn="l">
              <a:lnSpc>
                <a:spcPts val="2280"/>
              </a:lnSpc>
            </a:pPr>
          </a:p>
          <a:p>
            <a:pPr algn="l" marL="351678" indent="-175839" lvl="1">
              <a:lnSpc>
                <a:spcPts val="2280"/>
              </a:lnSpc>
              <a:buFont typeface="Arial"/>
              <a:buChar char="•"/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🔴 </a:t>
            </a: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SDG 16 – Peace, Justice, and Strong Institutions</a:t>
            </a:r>
          </a:p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</a:t>
            </a: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nnecting the band with law enforcement contributes to justice and safety frameworks, supporting Target 16.1: Significantly reduce all forms of violence.</a:t>
            </a:r>
          </a:p>
          <a:p>
            <a:pPr algn="l">
              <a:lnSpc>
                <a:spcPts val="2280"/>
              </a:lnSpc>
            </a:pPr>
          </a:p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🎯 Optional Bonus SDG (If we Expand in the Future):</a:t>
            </a:r>
          </a:p>
          <a:p>
            <a:pPr algn="l" marL="351678" indent="-175839" lvl="1">
              <a:lnSpc>
                <a:spcPts val="2280"/>
              </a:lnSpc>
              <a:buFont typeface="Arial"/>
              <a:buChar char="•"/>
            </a:pPr>
            <a:r>
              <a:rPr lang="en-US" sz="16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SDG 17 – Partnerships for the Goals: If you plan to collaborate with government bodies, NGOs, or police departments, this goal can also be added in your future scope slide.</a:t>
            </a:r>
          </a:p>
          <a:p>
            <a:pPr algn="l">
              <a:lnSpc>
                <a:spcPts val="10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7682" y="6760274"/>
            <a:ext cx="10926020" cy="9273459"/>
          </a:xfrm>
          <a:custGeom>
            <a:avLst/>
            <a:gdLst/>
            <a:ahLst/>
            <a:cxnLst/>
            <a:rect r="r" b="b" t="t" l="l"/>
            <a:pathLst>
              <a:path h="9273459" w="10926020">
                <a:moveTo>
                  <a:pt x="0" y="0"/>
                </a:moveTo>
                <a:lnTo>
                  <a:pt x="10926020" y="0"/>
                </a:lnTo>
                <a:lnTo>
                  <a:pt x="10926020" y="9273460"/>
                </a:lnTo>
                <a:lnTo>
                  <a:pt x="0" y="927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78610" y="-1588578"/>
            <a:ext cx="6726874" cy="5902832"/>
          </a:xfrm>
          <a:custGeom>
            <a:avLst/>
            <a:gdLst/>
            <a:ahLst/>
            <a:cxnLst/>
            <a:rect r="r" b="b" t="t" l="l"/>
            <a:pathLst>
              <a:path h="5902832" w="6726874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42067" y="7168759"/>
            <a:ext cx="8088313" cy="7367105"/>
          </a:xfrm>
          <a:custGeom>
            <a:avLst/>
            <a:gdLst/>
            <a:ahLst/>
            <a:cxnLst/>
            <a:rect r="r" b="b" t="t" l="l"/>
            <a:pathLst>
              <a:path h="7367105" w="8088313">
                <a:moveTo>
                  <a:pt x="0" y="0"/>
                </a:moveTo>
                <a:lnTo>
                  <a:pt x="8088313" y="0"/>
                </a:lnTo>
                <a:lnTo>
                  <a:pt x="8088313" y="7367105"/>
                </a:lnTo>
                <a:lnTo>
                  <a:pt x="0" y="7367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7160519" y="5836790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2910" y="1079204"/>
            <a:ext cx="8178900" cy="73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KEY FEATURES &amp; USPS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50221"/>
            <a:ext cx="8532816" cy="644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2"/>
              </a:lnSpc>
            </a:pPr>
            <a:r>
              <a:rPr lang="en-US" sz="27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🛡️</a:t>
            </a:r>
            <a:r>
              <a:rPr lang="en-US" sz="2751" b="true">
                <a:solidFill>
                  <a:srgbClr val="EA92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51" b="true">
                <a:solidFill>
                  <a:srgbClr val="00B2C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Safety First:</a:t>
            </a:r>
          </a:p>
          <a:p>
            <a:pPr algn="l" marL="594082" indent="-297041" lvl="1">
              <a:lnSpc>
                <a:spcPts val="3852"/>
              </a:lnSpc>
              <a:buFont typeface="Arial"/>
              <a:buChar char="•"/>
            </a:pPr>
            <a:r>
              <a:rPr lang="en-US" b="true" sz="27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Quick Response Emergency Button</a:t>
            </a:r>
          </a:p>
          <a:p>
            <a:pPr algn="l" marL="594082" indent="-297041" lvl="1">
              <a:lnSpc>
                <a:spcPts val="3852"/>
              </a:lnSpc>
              <a:buFont typeface="Arial"/>
              <a:buChar char="•"/>
            </a:pPr>
            <a:r>
              <a:rPr lang="en-US" b="true" sz="27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Integrated Laser &amp; Pepper Spray</a:t>
            </a:r>
          </a:p>
          <a:p>
            <a:pPr algn="l" marL="594082" indent="-297041" lvl="1">
              <a:lnSpc>
                <a:spcPts val="3852"/>
              </a:lnSpc>
              <a:buFont typeface="Arial"/>
              <a:buChar char="•"/>
            </a:pPr>
            <a:r>
              <a:rPr lang="en-US" b="true" sz="27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GPS-Based </a:t>
            </a:r>
            <a:r>
              <a:rPr lang="en-US" b="true" sz="27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Alert System to nearest Authorities &amp; Guardians</a:t>
            </a:r>
          </a:p>
          <a:p>
            <a:pPr algn="ctr">
              <a:lnSpc>
                <a:spcPts val="3852"/>
              </a:lnSpc>
            </a:pPr>
          </a:p>
          <a:p>
            <a:pPr algn="l">
              <a:lnSpc>
                <a:spcPts val="3852"/>
              </a:lnSpc>
            </a:pPr>
            <a:r>
              <a:rPr lang="en-US" sz="27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💓</a:t>
            </a:r>
            <a:r>
              <a:rPr lang="en-US" sz="2751" b="true">
                <a:solidFill>
                  <a:srgbClr val="00B2C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All-in-One Wellness Tracker:</a:t>
            </a:r>
          </a:p>
          <a:p>
            <a:pPr algn="l" marL="594082" indent="-297041" lvl="1">
              <a:lnSpc>
                <a:spcPts val="3852"/>
              </a:lnSpc>
              <a:buFont typeface="Arial"/>
              <a:buChar char="•"/>
            </a:pPr>
            <a:r>
              <a:rPr lang="en-US" b="true" sz="27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metrics + Period Tracker in one band</a:t>
            </a:r>
          </a:p>
          <a:p>
            <a:pPr algn="l" marL="594082" indent="-297041" lvl="1">
              <a:lnSpc>
                <a:spcPts val="3852"/>
              </a:lnSpc>
              <a:buFont typeface="Arial"/>
              <a:buChar char="•"/>
            </a:pPr>
            <a:r>
              <a:rPr lang="en-US" b="true" sz="27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gives all over safety ( Health + physical )</a:t>
            </a:r>
          </a:p>
          <a:p>
            <a:pPr algn="ctr">
              <a:lnSpc>
                <a:spcPts val="3852"/>
              </a:lnSpc>
            </a:pPr>
          </a:p>
          <a:p>
            <a:pPr algn="l">
              <a:lnSpc>
                <a:spcPts val="3852"/>
              </a:lnSpc>
            </a:pPr>
            <a:r>
              <a:rPr lang="en-US" sz="27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📱</a:t>
            </a:r>
            <a:r>
              <a:rPr lang="en-US" sz="2751" b="true">
                <a:solidFill>
                  <a:srgbClr val="EA92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51" b="true">
                <a:solidFill>
                  <a:srgbClr val="00B2C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&amp; Discreet:</a:t>
            </a:r>
          </a:p>
          <a:p>
            <a:pPr algn="l" marL="594082" indent="-297041" lvl="1">
              <a:lnSpc>
                <a:spcPts val="3852"/>
              </a:lnSpc>
              <a:buFont typeface="Arial"/>
              <a:buChar char="•"/>
            </a:pPr>
            <a:r>
              <a:rPr lang="en-US" b="true" sz="27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Compact design, mobile app synced</a:t>
            </a:r>
          </a:p>
          <a:p>
            <a:pPr algn="l" marL="594082" indent="-297041" lvl="1">
              <a:lnSpc>
                <a:spcPts val="3852"/>
              </a:lnSpc>
              <a:buFont typeface="Arial"/>
              <a:buChar char="•"/>
            </a:pPr>
            <a:r>
              <a:rPr lang="en-US" b="true" sz="27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Works without needing to unlock a phone</a:t>
            </a:r>
          </a:p>
          <a:p>
            <a:pPr algn="ctr">
              <a:lnSpc>
                <a:spcPts val="62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28056" y="2531171"/>
            <a:ext cx="3892238" cy="658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🚀 </a:t>
            </a:r>
            <a:r>
              <a:rPr lang="en-US" sz="3400" b="true">
                <a:solidFill>
                  <a:srgbClr val="00B2C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USP:</a:t>
            </a:r>
          </a:p>
          <a:p>
            <a:pPr algn="ctr">
              <a:lnSpc>
                <a:spcPts val="4760"/>
              </a:lnSpc>
            </a:pP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b="true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</a:t>
            </a:r>
            <a:r>
              <a:rPr lang="en-US" b="true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 its kind combining defense, health tracking &amp; emergency contact system</a:t>
            </a:r>
          </a:p>
          <a:p>
            <a:pPr algn="ctr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4040" y="5143500"/>
            <a:ext cx="8402894" cy="8136802"/>
          </a:xfrm>
          <a:custGeom>
            <a:avLst/>
            <a:gdLst/>
            <a:ahLst/>
            <a:cxnLst/>
            <a:rect r="r" b="b" t="t" l="l"/>
            <a:pathLst>
              <a:path h="8136802" w="8402894">
                <a:moveTo>
                  <a:pt x="0" y="0"/>
                </a:moveTo>
                <a:lnTo>
                  <a:pt x="8402893" y="0"/>
                </a:lnTo>
                <a:lnTo>
                  <a:pt x="8402893" y="8136802"/>
                </a:lnTo>
                <a:lnTo>
                  <a:pt x="0" y="8136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254801">
            <a:off x="-3765228" y="-2701660"/>
            <a:ext cx="8244687" cy="8705345"/>
          </a:xfrm>
          <a:custGeom>
            <a:avLst/>
            <a:gdLst/>
            <a:ahLst/>
            <a:cxnLst/>
            <a:rect r="r" b="b" t="t" l="l"/>
            <a:pathLst>
              <a:path h="8705345" w="8244687">
                <a:moveTo>
                  <a:pt x="0" y="0"/>
                </a:moveTo>
                <a:lnTo>
                  <a:pt x="8244688" y="0"/>
                </a:lnTo>
                <a:lnTo>
                  <a:pt x="8244688" y="8705345"/>
                </a:lnTo>
                <a:lnTo>
                  <a:pt x="0" y="870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7917277" y="1999806"/>
            <a:ext cx="245344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972025" y="1236889"/>
            <a:ext cx="12343950" cy="67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FUTURE ENHANCEMENTS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2691" y="3409506"/>
            <a:ext cx="9682618" cy="71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2"/>
              </a:lnSpc>
              <a:spcBef>
                <a:spcPct val="0"/>
              </a:spcBef>
            </a:pPr>
            <a:r>
              <a:rPr lang="en-US" sz="18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“Empowering women with smart tech – blending safety, health, and AI-driven innovation.”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6542036">
            <a:off x="10620429" y="-5270079"/>
            <a:ext cx="17568642" cy="13052037"/>
          </a:xfrm>
          <a:custGeom>
            <a:avLst/>
            <a:gdLst/>
            <a:ahLst/>
            <a:cxnLst/>
            <a:rect r="r" b="b" t="t" l="l"/>
            <a:pathLst>
              <a:path h="13052037" w="17568642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3731605" y="6562055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608608" y="7015906"/>
            <a:ext cx="3022870" cy="116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21400" indent="-160700" lvl="1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Personalized health</a:t>
            </a: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insights</a:t>
            </a:r>
          </a:p>
          <a:p>
            <a:pPr algn="ctr" marL="321400" indent="-160700" lvl="1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Emotional &amp; stress monitoring</a:t>
            </a:r>
          </a:p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608608" y="5530186"/>
            <a:ext cx="3388166" cy="83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🤖 AI HEALTH FEEDBACK SYSTEM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8672966" y="6566818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7762483" y="7015906"/>
            <a:ext cx="3515501" cy="175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1400" indent="-160700" lvl="1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5-second grace window to cancel alert via a double-t</a:t>
            </a: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</a:t>
            </a:r>
          </a:p>
          <a:p>
            <a:pPr algn="l" marL="321400" indent="-160700" lvl="1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Voice-command based cancellation using user-authenticated keyword</a:t>
            </a:r>
          </a:p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762483" y="5530186"/>
            <a:ext cx="2763034" cy="83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🛑 PREVENTING FALSE ALERTS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3614327" y="6557293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327611" y="7127338"/>
            <a:ext cx="3515501" cy="116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21400" indent="-160700" lvl="1">
              <a:lnSpc>
                <a:spcPts val="2356"/>
              </a:lnSpc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Adding live and more accurate gps tracking </a:t>
            </a:r>
          </a:p>
          <a:p>
            <a:pPr algn="ctr" marL="321400" indent="-160700" lvl="1">
              <a:lnSpc>
                <a:spcPts val="2356"/>
              </a:lnSpc>
              <a:spcBef>
                <a:spcPct val="0"/>
              </a:spcBef>
              <a:buFont typeface="Arial"/>
              <a:buChar char="•"/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Communit</a:t>
            </a: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 alert network for nearby women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3844" y="5530186"/>
            <a:ext cx="2763034" cy="83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🔄 CONTINUOUS IMPROVEMENTS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18011" y="2548363"/>
            <a:ext cx="2764092" cy="1873190"/>
          </a:xfrm>
          <a:custGeom>
            <a:avLst/>
            <a:gdLst/>
            <a:ahLst/>
            <a:cxnLst/>
            <a:rect r="r" b="b" t="t" l="l"/>
            <a:pathLst>
              <a:path h="1873190" w="2764092">
                <a:moveTo>
                  <a:pt x="0" y="0"/>
                </a:moveTo>
                <a:lnTo>
                  <a:pt x="2764092" y="0"/>
                </a:lnTo>
                <a:lnTo>
                  <a:pt x="2764092" y="1873190"/>
                </a:lnTo>
                <a:lnTo>
                  <a:pt x="0" y="187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3" r="-2365" b="-73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09348" y="2040092"/>
            <a:ext cx="2101062" cy="1832626"/>
          </a:xfrm>
          <a:custGeom>
            <a:avLst/>
            <a:gdLst/>
            <a:ahLst/>
            <a:cxnLst/>
            <a:rect r="r" b="b" t="t" l="l"/>
            <a:pathLst>
              <a:path h="1832626" w="2101062">
                <a:moveTo>
                  <a:pt x="0" y="0"/>
                </a:moveTo>
                <a:lnTo>
                  <a:pt x="2101062" y="0"/>
                </a:lnTo>
                <a:lnTo>
                  <a:pt x="2101062" y="1832626"/>
                </a:lnTo>
                <a:lnTo>
                  <a:pt x="0" y="1832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23" r="0" b="-732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8201" y="7030412"/>
            <a:ext cx="2288323" cy="1348117"/>
          </a:xfrm>
          <a:custGeom>
            <a:avLst/>
            <a:gdLst/>
            <a:ahLst/>
            <a:cxnLst/>
            <a:rect r="r" b="b" t="t" l="l"/>
            <a:pathLst>
              <a:path h="1348117" w="2288323">
                <a:moveTo>
                  <a:pt x="0" y="0"/>
                </a:moveTo>
                <a:lnTo>
                  <a:pt x="2288323" y="0"/>
                </a:lnTo>
                <a:lnTo>
                  <a:pt x="2288323" y="1348117"/>
                </a:lnTo>
                <a:lnTo>
                  <a:pt x="0" y="134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23" r="0" b="-73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07620" y="4239879"/>
            <a:ext cx="1526983" cy="1306312"/>
          </a:xfrm>
          <a:custGeom>
            <a:avLst/>
            <a:gdLst/>
            <a:ahLst/>
            <a:cxnLst/>
            <a:rect r="r" b="b" t="t" l="l"/>
            <a:pathLst>
              <a:path h="1306312" w="1526983">
                <a:moveTo>
                  <a:pt x="0" y="0"/>
                </a:moveTo>
                <a:lnTo>
                  <a:pt x="1526982" y="0"/>
                </a:lnTo>
                <a:lnTo>
                  <a:pt x="1526982" y="1306312"/>
                </a:lnTo>
                <a:lnTo>
                  <a:pt x="0" y="1306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323" r="0" b="-732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75842" y="6253540"/>
            <a:ext cx="2067011" cy="1802926"/>
          </a:xfrm>
          <a:custGeom>
            <a:avLst/>
            <a:gdLst/>
            <a:ahLst/>
            <a:cxnLst/>
            <a:rect r="r" b="b" t="t" l="l"/>
            <a:pathLst>
              <a:path h="1802926" w="2067011">
                <a:moveTo>
                  <a:pt x="0" y="0"/>
                </a:moveTo>
                <a:lnTo>
                  <a:pt x="2067012" y="0"/>
                </a:lnTo>
                <a:lnTo>
                  <a:pt x="2067012" y="1802926"/>
                </a:lnTo>
                <a:lnTo>
                  <a:pt x="0" y="1802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323" r="0" b="-732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17820" y="5812745"/>
            <a:ext cx="1800381" cy="1342259"/>
          </a:xfrm>
          <a:custGeom>
            <a:avLst/>
            <a:gdLst/>
            <a:ahLst/>
            <a:cxnLst/>
            <a:rect r="r" b="b" t="t" l="l"/>
            <a:pathLst>
              <a:path h="1342259" w="1800381">
                <a:moveTo>
                  <a:pt x="0" y="0"/>
                </a:moveTo>
                <a:lnTo>
                  <a:pt x="1800381" y="0"/>
                </a:lnTo>
                <a:lnTo>
                  <a:pt x="1800381" y="1342258"/>
                </a:lnTo>
                <a:lnTo>
                  <a:pt x="0" y="1342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504" t="-43900" r="-13672" b="-2265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93384" y="4836759"/>
            <a:ext cx="2645046" cy="1951971"/>
          </a:xfrm>
          <a:custGeom>
            <a:avLst/>
            <a:gdLst/>
            <a:ahLst/>
            <a:cxnLst/>
            <a:rect r="r" b="b" t="t" l="l"/>
            <a:pathLst>
              <a:path h="1951971" w="2645046">
                <a:moveTo>
                  <a:pt x="0" y="0"/>
                </a:moveTo>
                <a:lnTo>
                  <a:pt x="2645046" y="0"/>
                </a:lnTo>
                <a:lnTo>
                  <a:pt x="2645046" y="1951971"/>
                </a:lnTo>
                <a:lnTo>
                  <a:pt x="0" y="1951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72" t="-27266" r="-2954" b="-3021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85461" y="4836759"/>
            <a:ext cx="1132359" cy="1324720"/>
          </a:xfrm>
          <a:custGeom>
            <a:avLst/>
            <a:gdLst/>
            <a:ahLst/>
            <a:cxnLst/>
            <a:rect r="r" b="b" t="t" l="l"/>
            <a:pathLst>
              <a:path h="1324720" w="1132359">
                <a:moveTo>
                  <a:pt x="0" y="0"/>
                </a:moveTo>
                <a:lnTo>
                  <a:pt x="1132359" y="0"/>
                </a:lnTo>
                <a:lnTo>
                  <a:pt x="1132359" y="1324721"/>
                </a:lnTo>
                <a:lnTo>
                  <a:pt x="0" y="13247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768" r="0" b="-732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41664" y="7030412"/>
            <a:ext cx="2352693" cy="2052108"/>
          </a:xfrm>
          <a:custGeom>
            <a:avLst/>
            <a:gdLst/>
            <a:ahLst/>
            <a:cxnLst/>
            <a:rect r="r" b="b" t="t" l="l"/>
            <a:pathLst>
              <a:path h="2052108" w="2352693">
                <a:moveTo>
                  <a:pt x="0" y="0"/>
                </a:moveTo>
                <a:lnTo>
                  <a:pt x="2352693" y="0"/>
                </a:lnTo>
                <a:lnTo>
                  <a:pt x="2352693" y="2052109"/>
                </a:lnTo>
                <a:lnTo>
                  <a:pt x="0" y="2052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323" r="0" b="-732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63197" y="3233512"/>
            <a:ext cx="2176888" cy="1506043"/>
          </a:xfrm>
          <a:custGeom>
            <a:avLst/>
            <a:gdLst/>
            <a:ahLst/>
            <a:cxnLst/>
            <a:rect r="r" b="b" t="t" l="l"/>
            <a:pathLst>
              <a:path h="1506043" w="2176888">
                <a:moveTo>
                  <a:pt x="0" y="0"/>
                </a:moveTo>
                <a:lnTo>
                  <a:pt x="2176888" y="0"/>
                </a:lnTo>
                <a:lnTo>
                  <a:pt x="2176888" y="1506043"/>
                </a:lnTo>
                <a:lnTo>
                  <a:pt x="0" y="15060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826" t="-12466" r="-10416" b="-1406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42835" y="8155699"/>
            <a:ext cx="1797250" cy="1550905"/>
          </a:xfrm>
          <a:custGeom>
            <a:avLst/>
            <a:gdLst/>
            <a:ahLst/>
            <a:cxnLst/>
            <a:rect r="r" b="b" t="t" l="l"/>
            <a:pathLst>
              <a:path h="1550905" w="1797250">
                <a:moveTo>
                  <a:pt x="0" y="0"/>
                </a:moveTo>
                <a:lnTo>
                  <a:pt x="1797250" y="0"/>
                </a:lnTo>
                <a:lnTo>
                  <a:pt x="1797250" y="1550906"/>
                </a:lnTo>
                <a:lnTo>
                  <a:pt x="0" y="15509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323" r="-11260" b="-2160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0465" y="933450"/>
            <a:ext cx="124107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EA92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COMPONENTS USED IN THE PROJECT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549441"/>
            <a:ext cx="9066142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Esp32 Microcontroller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Active Buzzer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Led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Servo Motor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Esp32 Cam Module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Pulse Sensor (GYMAX-30100)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Accelorometer &amp; Gyroscope(MPU6050)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OLED Display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Microphone(KY-038)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Arduino Microcontroller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Resistors and Jumper Wires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1169" y="1431150"/>
            <a:ext cx="14845661" cy="7699431"/>
          </a:xfrm>
          <a:custGeom>
            <a:avLst/>
            <a:gdLst/>
            <a:ahLst/>
            <a:cxnLst/>
            <a:rect r="r" b="b" t="t" l="l"/>
            <a:pathLst>
              <a:path h="7699431" w="14845661">
                <a:moveTo>
                  <a:pt x="0" y="0"/>
                </a:moveTo>
                <a:lnTo>
                  <a:pt x="14845662" y="0"/>
                </a:lnTo>
                <a:lnTo>
                  <a:pt x="14845662" y="7699431"/>
                </a:lnTo>
                <a:lnTo>
                  <a:pt x="0" y="7699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34" t="-15249" r="-4152" b="-320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1501" y="508745"/>
            <a:ext cx="15139735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EA92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Schematic diagram of iot based Women safety wearable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DAGjyL2EZ9Y</dc:identifier>
  <dcterms:modified xsi:type="dcterms:W3CDTF">2011-08-01T06:04:30Z</dcterms:modified>
  <cp:revision>1</cp:revision>
  <dc:title>Purple Modern Futuristic Technology Presentation</dc:title>
</cp:coreProperties>
</file>